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12" r:id="rId2"/>
    <p:sldId id="314" r:id="rId3"/>
    <p:sldId id="308" r:id="rId4"/>
    <p:sldId id="311" r:id="rId5"/>
    <p:sldId id="276" r:id="rId6"/>
    <p:sldId id="279" r:id="rId7"/>
    <p:sldId id="281" r:id="rId8"/>
  </p:sldIdLst>
  <p:sldSz cx="111125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Биболова Майра Идрисовна" initials="БМИ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488" autoAdjust="0"/>
  </p:normalViewPr>
  <p:slideViewPr>
    <p:cSldViewPr snapToGrid="0">
      <p:cViewPr varScale="1">
        <p:scale>
          <a:sx n="110" d="100"/>
          <a:sy n="110" d="100"/>
        </p:scale>
        <p:origin x="13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728745701862912E-2"/>
          <c:y val="0.21059517136356376"/>
          <c:w val="0.93454250859627419"/>
          <c:h val="0.474623238368196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Активы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3"/>
                <c:pt idx="0">
                  <c:v>22461</c:v>
                </c:pt>
                <c:pt idx="1">
                  <c:v>24327</c:v>
                </c:pt>
                <c:pt idx="2">
                  <c:v>25645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39-4B3B-8473-BE1EB471D45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Капитал</c:v>
                </c:pt>
              </c:strCache>
            </c:strRef>
          </c:tx>
          <c:spPr>
            <a:noFill/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3"/>
                <c:pt idx="0">
                  <c:v>10992</c:v>
                </c:pt>
                <c:pt idx="1">
                  <c:v>11824</c:v>
                </c:pt>
                <c:pt idx="2">
                  <c:v>12872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39-4B3B-8473-BE1EB471D45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Обязательства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2879201714490067E-3"/>
                  <c:y val="-1.9952950837186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EE5-432A-8395-090C7D474A2A}"/>
                </c:ext>
              </c:extLst>
            </c:dLbl>
            <c:dLbl>
              <c:idx val="1"/>
              <c:layout>
                <c:manualLayout>
                  <c:x val="-5.5252801142993378E-3"/>
                  <c:y val="-3.3254918061976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EE5-432A-8395-090C7D474A2A}"/>
                </c:ext>
              </c:extLst>
            </c:dLbl>
            <c:dLbl>
              <c:idx val="2"/>
              <c:layout>
                <c:manualLayout>
                  <c:x val="2.7626400571496689E-3"/>
                  <c:y val="-4.6556885286767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C34-4972-92D4-D8F803F4C9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3"/>
                <c:pt idx="0">
                  <c:v>11469</c:v>
                </c:pt>
                <c:pt idx="1">
                  <c:v>12503</c:v>
                </c:pt>
                <c:pt idx="2">
                  <c:v>12773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39-4B3B-8473-BE1EB471D4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0927912"/>
        <c:axId val="560927128"/>
      </c:barChart>
      <c:catAx>
        <c:axId val="560927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60927128"/>
        <c:crosses val="autoZero"/>
        <c:auto val="1"/>
        <c:lblAlgn val="ctr"/>
        <c:lblOffset val="100"/>
        <c:noMultiLvlLbl val="0"/>
      </c:catAx>
      <c:valAx>
        <c:axId val="5609271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60927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970538510332279"/>
          <c:y val="9.0346726098847044E-2"/>
          <c:w val="0.57029461489667721"/>
          <c:h val="0.120571434006601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728745701862912E-2"/>
          <c:y val="0.21059517136356376"/>
          <c:w val="0.93454250859627419"/>
          <c:h val="0.61344858809075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Активы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3"/>
                <c:pt idx="0">
                  <c:v>1269</c:v>
                </c:pt>
                <c:pt idx="1">
                  <c:v>1198</c:v>
                </c:pt>
                <c:pt idx="2">
                  <c:v>1627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FA-48BD-9077-F910C0AB506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Капитал</c:v>
                </c:pt>
              </c:strCache>
            </c:strRef>
          </c:tx>
          <c:spPr>
            <a:noFill/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3"/>
                <c:pt idx="0">
                  <c:v>380</c:v>
                </c:pt>
                <c:pt idx="1">
                  <c:v>256</c:v>
                </c:pt>
                <c:pt idx="2">
                  <c:v>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FA-48BD-9077-F910C0AB506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Обязательства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3"/>
                <c:pt idx="0">
                  <c:v>889</c:v>
                </c:pt>
                <c:pt idx="1">
                  <c:v>942</c:v>
                </c:pt>
                <c:pt idx="2">
                  <c:v>1434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FA-48BD-9077-F910C0AB50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2093792"/>
        <c:axId val="562094184"/>
      </c:barChart>
      <c:catAx>
        <c:axId val="562093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62094184"/>
        <c:crosses val="autoZero"/>
        <c:auto val="1"/>
        <c:lblAlgn val="ctr"/>
        <c:lblOffset val="100"/>
        <c:noMultiLvlLbl val="0"/>
      </c:catAx>
      <c:valAx>
        <c:axId val="5620941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62093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570655551856552"/>
          <c:y val="2.6769307660103395E-2"/>
          <c:w val="0.62429344448143442"/>
          <c:h val="0.102421596809519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58E6A-0C58-47E2-A017-EC75BE840F2C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1143000"/>
            <a:ext cx="5000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7CC2A-1EC4-4C46-ACF6-167FB4BE9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649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7CC2A-1EC4-4C46-ACF6-167FB4BE918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7CC2A-1EC4-4C46-ACF6-167FB4BE918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062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7CC2A-1EC4-4C46-ACF6-167FB4BE918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118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7CC2A-1EC4-4C46-ACF6-167FB4BE918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539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7CC2A-1EC4-4C46-ACF6-167FB4BE918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741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7CC2A-1EC4-4C46-ACF6-167FB4BE918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659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9063" y="1122363"/>
            <a:ext cx="8334375" cy="2387600"/>
          </a:xfrm>
        </p:spPr>
        <p:txBody>
          <a:bodyPr anchor="b"/>
          <a:lstStyle>
            <a:lvl1pPr algn="ctr">
              <a:defRPr sz="546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9063" y="3602038"/>
            <a:ext cx="8334375" cy="1655762"/>
          </a:xfrm>
        </p:spPr>
        <p:txBody>
          <a:bodyPr/>
          <a:lstStyle>
            <a:lvl1pPr marL="0" indent="0" algn="ctr">
              <a:buNone/>
              <a:defRPr sz="2188"/>
            </a:lvl1pPr>
            <a:lvl2pPr marL="416738" indent="0" algn="ctr">
              <a:buNone/>
              <a:defRPr sz="1823"/>
            </a:lvl2pPr>
            <a:lvl3pPr marL="833476" indent="0" algn="ctr">
              <a:buNone/>
              <a:defRPr sz="1641"/>
            </a:lvl3pPr>
            <a:lvl4pPr marL="1250213" indent="0" algn="ctr">
              <a:buNone/>
              <a:defRPr sz="1458"/>
            </a:lvl4pPr>
            <a:lvl5pPr marL="1666951" indent="0" algn="ctr">
              <a:buNone/>
              <a:defRPr sz="1458"/>
            </a:lvl5pPr>
            <a:lvl6pPr marL="2083689" indent="0" algn="ctr">
              <a:buNone/>
              <a:defRPr sz="1458"/>
            </a:lvl6pPr>
            <a:lvl7pPr marL="2500427" indent="0" algn="ctr">
              <a:buNone/>
              <a:defRPr sz="1458"/>
            </a:lvl7pPr>
            <a:lvl8pPr marL="2917165" indent="0" algn="ctr">
              <a:buNone/>
              <a:defRPr sz="1458"/>
            </a:lvl8pPr>
            <a:lvl9pPr marL="3333902" indent="0" algn="ctr">
              <a:buNone/>
              <a:defRPr sz="1458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F72DC-B886-44E4-AA7E-5B79ECA6014B}" type="datetime1">
              <a:rPr lang="ru-RU" smtClean="0"/>
              <a:t>09.09.2019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9FEE-6622-4CC2-865F-32642F5A0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095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F406-20F1-4C54-8222-F4C9FEC317A7}" type="datetime1">
              <a:rPr lang="ru-RU" smtClean="0"/>
              <a:t>09.09.2019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9FEE-6622-4CC2-865F-32642F5A0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374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2383" y="365125"/>
            <a:ext cx="2396133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3984" y="365125"/>
            <a:ext cx="7049492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79240-2019-4842-8F94-B9CB8AD2B168}" type="datetime1">
              <a:rPr lang="ru-RU" smtClean="0"/>
              <a:t>09.09.2019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9FEE-6622-4CC2-865F-32642F5A0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215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8FB19-A851-470E-B411-54AD53CDAFAA}" type="datetime1">
              <a:rPr lang="ru-RU" smtClean="0"/>
              <a:t>09.09.2019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9FEE-6622-4CC2-865F-32642F5A0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925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197" y="1709739"/>
            <a:ext cx="9584531" cy="2852737"/>
          </a:xfrm>
        </p:spPr>
        <p:txBody>
          <a:bodyPr anchor="b"/>
          <a:lstStyle>
            <a:lvl1pPr>
              <a:defRPr sz="546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197" y="4589464"/>
            <a:ext cx="9584531" cy="1500187"/>
          </a:xfrm>
        </p:spPr>
        <p:txBody>
          <a:bodyPr/>
          <a:lstStyle>
            <a:lvl1pPr marL="0" indent="0">
              <a:buNone/>
              <a:defRPr sz="2188">
                <a:solidFill>
                  <a:schemeClr val="tx1">
                    <a:tint val="75000"/>
                  </a:schemeClr>
                </a:solidFill>
              </a:defRPr>
            </a:lvl1pPr>
            <a:lvl2pPr marL="416738" indent="0">
              <a:buNone/>
              <a:defRPr sz="1823">
                <a:solidFill>
                  <a:schemeClr val="tx1">
                    <a:tint val="75000"/>
                  </a:schemeClr>
                </a:solidFill>
              </a:defRPr>
            </a:lvl2pPr>
            <a:lvl3pPr marL="833476" indent="0">
              <a:buNone/>
              <a:defRPr sz="1641">
                <a:solidFill>
                  <a:schemeClr val="tx1">
                    <a:tint val="75000"/>
                  </a:schemeClr>
                </a:solidFill>
              </a:defRPr>
            </a:lvl3pPr>
            <a:lvl4pPr marL="1250213" indent="0">
              <a:buNone/>
              <a:defRPr sz="1458">
                <a:solidFill>
                  <a:schemeClr val="tx1">
                    <a:tint val="75000"/>
                  </a:schemeClr>
                </a:solidFill>
              </a:defRPr>
            </a:lvl4pPr>
            <a:lvl5pPr marL="1666951" indent="0">
              <a:buNone/>
              <a:defRPr sz="1458">
                <a:solidFill>
                  <a:schemeClr val="tx1">
                    <a:tint val="75000"/>
                  </a:schemeClr>
                </a:solidFill>
              </a:defRPr>
            </a:lvl5pPr>
            <a:lvl6pPr marL="2083689" indent="0">
              <a:buNone/>
              <a:defRPr sz="1458">
                <a:solidFill>
                  <a:schemeClr val="tx1">
                    <a:tint val="75000"/>
                  </a:schemeClr>
                </a:solidFill>
              </a:defRPr>
            </a:lvl6pPr>
            <a:lvl7pPr marL="2500427" indent="0">
              <a:buNone/>
              <a:defRPr sz="1458">
                <a:solidFill>
                  <a:schemeClr val="tx1">
                    <a:tint val="75000"/>
                  </a:schemeClr>
                </a:solidFill>
              </a:defRPr>
            </a:lvl7pPr>
            <a:lvl8pPr marL="2917165" indent="0">
              <a:buNone/>
              <a:defRPr sz="1458">
                <a:solidFill>
                  <a:schemeClr val="tx1">
                    <a:tint val="75000"/>
                  </a:schemeClr>
                </a:solidFill>
              </a:defRPr>
            </a:lvl8pPr>
            <a:lvl9pPr marL="3333902" indent="0">
              <a:buNone/>
              <a:defRPr sz="14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1E93-5291-403D-941A-DC4006FD8609}" type="datetime1">
              <a:rPr lang="ru-RU" smtClean="0"/>
              <a:t>09.09.2019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9FEE-6622-4CC2-865F-32642F5A0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185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3984" y="1825625"/>
            <a:ext cx="472281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25703" y="1825625"/>
            <a:ext cx="472281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31A1C-0091-4DA8-A94A-FCEC476C5712}" type="datetime1">
              <a:rPr lang="ru-RU" smtClean="0"/>
              <a:t>09.09.2019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9FEE-6622-4CC2-865F-32642F5A0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933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432" y="365126"/>
            <a:ext cx="9584531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432" y="1681163"/>
            <a:ext cx="4701108" cy="823912"/>
          </a:xfrm>
        </p:spPr>
        <p:txBody>
          <a:bodyPr anchor="b"/>
          <a:lstStyle>
            <a:lvl1pPr marL="0" indent="0">
              <a:buNone/>
              <a:defRPr sz="2188" b="1"/>
            </a:lvl1pPr>
            <a:lvl2pPr marL="416738" indent="0">
              <a:buNone/>
              <a:defRPr sz="1823" b="1"/>
            </a:lvl2pPr>
            <a:lvl3pPr marL="833476" indent="0">
              <a:buNone/>
              <a:defRPr sz="1641" b="1"/>
            </a:lvl3pPr>
            <a:lvl4pPr marL="1250213" indent="0">
              <a:buNone/>
              <a:defRPr sz="1458" b="1"/>
            </a:lvl4pPr>
            <a:lvl5pPr marL="1666951" indent="0">
              <a:buNone/>
              <a:defRPr sz="1458" b="1"/>
            </a:lvl5pPr>
            <a:lvl6pPr marL="2083689" indent="0">
              <a:buNone/>
              <a:defRPr sz="1458" b="1"/>
            </a:lvl6pPr>
            <a:lvl7pPr marL="2500427" indent="0">
              <a:buNone/>
              <a:defRPr sz="1458" b="1"/>
            </a:lvl7pPr>
            <a:lvl8pPr marL="2917165" indent="0">
              <a:buNone/>
              <a:defRPr sz="1458" b="1"/>
            </a:lvl8pPr>
            <a:lvl9pPr marL="3333902" indent="0">
              <a:buNone/>
              <a:defRPr sz="145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32" y="2505075"/>
            <a:ext cx="470110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5703" y="1681163"/>
            <a:ext cx="4724260" cy="823912"/>
          </a:xfrm>
        </p:spPr>
        <p:txBody>
          <a:bodyPr anchor="b"/>
          <a:lstStyle>
            <a:lvl1pPr marL="0" indent="0">
              <a:buNone/>
              <a:defRPr sz="2188" b="1"/>
            </a:lvl1pPr>
            <a:lvl2pPr marL="416738" indent="0">
              <a:buNone/>
              <a:defRPr sz="1823" b="1"/>
            </a:lvl2pPr>
            <a:lvl3pPr marL="833476" indent="0">
              <a:buNone/>
              <a:defRPr sz="1641" b="1"/>
            </a:lvl3pPr>
            <a:lvl4pPr marL="1250213" indent="0">
              <a:buNone/>
              <a:defRPr sz="1458" b="1"/>
            </a:lvl4pPr>
            <a:lvl5pPr marL="1666951" indent="0">
              <a:buNone/>
              <a:defRPr sz="1458" b="1"/>
            </a:lvl5pPr>
            <a:lvl6pPr marL="2083689" indent="0">
              <a:buNone/>
              <a:defRPr sz="1458" b="1"/>
            </a:lvl6pPr>
            <a:lvl7pPr marL="2500427" indent="0">
              <a:buNone/>
              <a:defRPr sz="1458" b="1"/>
            </a:lvl7pPr>
            <a:lvl8pPr marL="2917165" indent="0">
              <a:buNone/>
              <a:defRPr sz="1458" b="1"/>
            </a:lvl8pPr>
            <a:lvl9pPr marL="3333902" indent="0">
              <a:buNone/>
              <a:defRPr sz="145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25703" y="2505075"/>
            <a:ext cx="472426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A6396-1662-4DE0-82D1-EE6A66BCB293}" type="datetime1">
              <a:rPr lang="ru-RU" smtClean="0"/>
              <a:t>09.09.2019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9FEE-6622-4CC2-865F-32642F5A0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916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742EE-6F3D-45E6-870D-55D2E62CE22E}" type="datetime1">
              <a:rPr lang="ru-RU" smtClean="0"/>
              <a:t>09.09.2019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9FEE-6622-4CC2-865F-32642F5A0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855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B6E7F-2D18-4C1A-9751-6742D6CC1949}" type="datetime1">
              <a:rPr lang="ru-RU" smtClean="0"/>
              <a:t>09.09.2019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9FEE-6622-4CC2-865F-32642F5A0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530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432" y="457200"/>
            <a:ext cx="3584070" cy="1600200"/>
          </a:xfrm>
        </p:spPr>
        <p:txBody>
          <a:bodyPr anchor="b"/>
          <a:lstStyle>
            <a:lvl1pPr>
              <a:defRPr sz="291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260" y="987426"/>
            <a:ext cx="5625703" cy="4873625"/>
          </a:xfrm>
        </p:spPr>
        <p:txBody>
          <a:bodyPr/>
          <a:lstStyle>
            <a:lvl1pPr>
              <a:defRPr sz="2917"/>
            </a:lvl1pPr>
            <a:lvl2pPr>
              <a:defRPr sz="2552"/>
            </a:lvl2pPr>
            <a:lvl3pPr>
              <a:defRPr sz="2188"/>
            </a:lvl3pPr>
            <a:lvl4pPr>
              <a:defRPr sz="1823"/>
            </a:lvl4pPr>
            <a:lvl5pPr>
              <a:defRPr sz="1823"/>
            </a:lvl5pPr>
            <a:lvl6pPr>
              <a:defRPr sz="1823"/>
            </a:lvl6pPr>
            <a:lvl7pPr>
              <a:defRPr sz="1823"/>
            </a:lvl7pPr>
            <a:lvl8pPr>
              <a:defRPr sz="1823"/>
            </a:lvl8pPr>
            <a:lvl9pPr>
              <a:defRPr sz="182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432" y="2057400"/>
            <a:ext cx="3584070" cy="3811588"/>
          </a:xfrm>
        </p:spPr>
        <p:txBody>
          <a:bodyPr/>
          <a:lstStyle>
            <a:lvl1pPr marL="0" indent="0">
              <a:buNone/>
              <a:defRPr sz="1458"/>
            </a:lvl1pPr>
            <a:lvl2pPr marL="416738" indent="0">
              <a:buNone/>
              <a:defRPr sz="1276"/>
            </a:lvl2pPr>
            <a:lvl3pPr marL="833476" indent="0">
              <a:buNone/>
              <a:defRPr sz="1094"/>
            </a:lvl3pPr>
            <a:lvl4pPr marL="1250213" indent="0">
              <a:buNone/>
              <a:defRPr sz="912"/>
            </a:lvl4pPr>
            <a:lvl5pPr marL="1666951" indent="0">
              <a:buNone/>
              <a:defRPr sz="912"/>
            </a:lvl5pPr>
            <a:lvl6pPr marL="2083689" indent="0">
              <a:buNone/>
              <a:defRPr sz="912"/>
            </a:lvl6pPr>
            <a:lvl7pPr marL="2500427" indent="0">
              <a:buNone/>
              <a:defRPr sz="912"/>
            </a:lvl7pPr>
            <a:lvl8pPr marL="2917165" indent="0">
              <a:buNone/>
              <a:defRPr sz="912"/>
            </a:lvl8pPr>
            <a:lvl9pPr marL="3333902" indent="0">
              <a:buNone/>
              <a:defRPr sz="91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65F0-10AE-4A19-94D7-88F07AD6E13A}" type="datetime1">
              <a:rPr lang="ru-RU" smtClean="0"/>
              <a:t>09.09.2019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9FEE-6622-4CC2-865F-32642F5A0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72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432" y="457200"/>
            <a:ext cx="3584070" cy="1600200"/>
          </a:xfrm>
        </p:spPr>
        <p:txBody>
          <a:bodyPr anchor="b"/>
          <a:lstStyle>
            <a:lvl1pPr>
              <a:defRPr sz="291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4260" y="987426"/>
            <a:ext cx="5625703" cy="4873625"/>
          </a:xfrm>
        </p:spPr>
        <p:txBody>
          <a:bodyPr anchor="t"/>
          <a:lstStyle>
            <a:lvl1pPr marL="0" indent="0">
              <a:buNone/>
              <a:defRPr sz="2917"/>
            </a:lvl1pPr>
            <a:lvl2pPr marL="416738" indent="0">
              <a:buNone/>
              <a:defRPr sz="2552"/>
            </a:lvl2pPr>
            <a:lvl3pPr marL="833476" indent="0">
              <a:buNone/>
              <a:defRPr sz="2188"/>
            </a:lvl3pPr>
            <a:lvl4pPr marL="1250213" indent="0">
              <a:buNone/>
              <a:defRPr sz="1823"/>
            </a:lvl4pPr>
            <a:lvl5pPr marL="1666951" indent="0">
              <a:buNone/>
              <a:defRPr sz="1823"/>
            </a:lvl5pPr>
            <a:lvl6pPr marL="2083689" indent="0">
              <a:buNone/>
              <a:defRPr sz="1823"/>
            </a:lvl6pPr>
            <a:lvl7pPr marL="2500427" indent="0">
              <a:buNone/>
              <a:defRPr sz="1823"/>
            </a:lvl7pPr>
            <a:lvl8pPr marL="2917165" indent="0">
              <a:buNone/>
              <a:defRPr sz="1823"/>
            </a:lvl8pPr>
            <a:lvl9pPr marL="3333902" indent="0">
              <a:buNone/>
              <a:defRPr sz="1823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432" y="2057400"/>
            <a:ext cx="3584070" cy="3811588"/>
          </a:xfrm>
        </p:spPr>
        <p:txBody>
          <a:bodyPr/>
          <a:lstStyle>
            <a:lvl1pPr marL="0" indent="0">
              <a:buNone/>
              <a:defRPr sz="1458"/>
            </a:lvl1pPr>
            <a:lvl2pPr marL="416738" indent="0">
              <a:buNone/>
              <a:defRPr sz="1276"/>
            </a:lvl2pPr>
            <a:lvl3pPr marL="833476" indent="0">
              <a:buNone/>
              <a:defRPr sz="1094"/>
            </a:lvl3pPr>
            <a:lvl4pPr marL="1250213" indent="0">
              <a:buNone/>
              <a:defRPr sz="912"/>
            </a:lvl4pPr>
            <a:lvl5pPr marL="1666951" indent="0">
              <a:buNone/>
              <a:defRPr sz="912"/>
            </a:lvl5pPr>
            <a:lvl6pPr marL="2083689" indent="0">
              <a:buNone/>
              <a:defRPr sz="912"/>
            </a:lvl6pPr>
            <a:lvl7pPr marL="2500427" indent="0">
              <a:buNone/>
              <a:defRPr sz="912"/>
            </a:lvl7pPr>
            <a:lvl8pPr marL="2917165" indent="0">
              <a:buNone/>
              <a:defRPr sz="912"/>
            </a:lvl8pPr>
            <a:lvl9pPr marL="3333902" indent="0">
              <a:buNone/>
              <a:defRPr sz="91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BD015-8A2A-484A-8A08-33E3665772C3}" type="datetime1">
              <a:rPr lang="ru-RU" smtClean="0"/>
              <a:t>09.09.2019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9FEE-6622-4CC2-865F-32642F5A0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62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3985" y="365126"/>
            <a:ext cx="95845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3985" y="1825625"/>
            <a:ext cx="95845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3984" y="6356351"/>
            <a:ext cx="25003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CABF1-B6FF-405F-BF91-2CA4D1ECB7BE}" type="datetime1">
              <a:rPr lang="ru-RU" smtClean="0"/>
              <a:t>09.09.2019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1016" y="6356351"/>
            <a:ext cx="3750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203" y="6356351"/>
            <a:ext cx="25003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99FEE-6622-4CC2-865F-32642F5A0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49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833476" rtl="0" eaLnBrk="1" latinLnBrk="0" hangingPunct="1">
        <a:lnSpc>
          <a:spcPct val="90000"/>
        </a:lnSpc>
        <a:spcBef>
          <a:spcPct val="0"/>
        </a:spcBef>
        <a:buNone/>
        <a:defRPr sz="40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8369" indent="-208369" algn="l" defTabSz="833476" rtl="0" eaLnBrk="1" latinLnBrk="0" hangingPunct="1">
        <a:lnSpc>
          <a:spcPct val="90000"/>
        </a:lnSpc>
        <a:spcBef>
          <a:spcPts val="912"/>
        </a:spcBef>
        <a:buFont typeface="Arial" panose="020B0604020202020204" pitchFamily="34" charset="0"/>
        <a:buChar char="•"/>
        <a:defRPr sz="2552" kern="1200">
          <a:solidFill>
            <a:schemeClr val="tx1"/>
          </a:solidFill>
          <a:latin typeface="+mn-lt"/>
          <a:ea typeface="+mn-ea"/>
          <a:cs typeface="+mn-cs"/>
        </a:defRPr>
      </a:lvl1pPr>
      <a:lvl2pPr marL="625107" indent="-208369" algn="l" defTabSz="833476" rtl="0" eaLnBrk="1" latinLnBrk="0" hangingPunct="1">
        <a:lnSpc>
          <a:spcPct val="90000"/>
        </a:lnSpc>
        <a:spcBef>
          <a:spcPts val="456"/>
        </a:spcBef>
        <a:buFont typeface="Arial" panose="020B0604020202020204" pitchFamily="34" charset="0"/>
        <a:buChar char="•"/>
        <a:defRPr sz="2188" kern="1200">
          <a:solidFill>
            <a:schemeClr val="tx1"/>
          </a:solidFill>
          <a:latin typeface="+mn-lt"/>
          <a:ea typeface="+mn-ea"/>
          <a:cs typeface="+mn-cs"/>
        </a:defRPr>
      </a:lvl2pPr>
      <a:lvl3pPr marL="1041845" indent="-208369" algn="l" defTabSz="833476" rtl="0" eaLnBrk="1" latinLnBrk="0" hangingPunct="1">
        <a:lnSpc>
          <a:spcPct val="90000"/>
        </a:lnSpc>
        <a:spcBef>
          <a:spcPts val="456"/>
        </a:spcBef>
        <a:buFont typeface="Arial" panose="020B0604020202020204" pitchFamily="34" charset="0"/>
        <a:buChar char="•"/>
        <a:defRPr sz="1823" kern="1200">
          <a:solidFill>
            <a:schemeClr val="tx1"/>
          </a:solidFill>
          <a:latin typeface="+mn-lt"/>
          <a:ea typeface="+mn-ea"/>
          <a:cs typeface="+mn-cs"/>
        </a:defRPr>
      </a:lvl3pPr>
      <a:lvl4pPr marL="1458582" indent="-208369" algn="l" defTabSz="833476" rtl="0" eaLnBrk="1" latinLnBrk="0" hangingPunct="1">
        <a:lnSpc>
          <a:spcPct val="90000"/>
        </a:lnSpc>
        <a:spcBef>
          <a:spcPts val="456"/>
        </a:spcBef>
        <a:buFont typeface="Arial" panose="020B0604020202020204" pitchFamily="34" charset="0"/>
        <a:buChar char="•"/>
        <a:defRPr sz="1641" kern="1200">
          <a:solidFill>
            <a:schemeClr val="tx1"/>
          </a:solidFill>
          <a:latin typeface="+mn-lt"/>
          <a:ea typeface="+mn-ea"/>
          <a:cs typeface="+mn-cs"/>
        </a:defRPr>
      </a:lvl4pPr>
      <a:lvl5pPr marL="1875320" indent="-208369" algn="l" defTabSz="833476" rtl="0" eaLnBrk="1" latinLnBrk="0" hangingPunct="1">
        <a:lnSpc>
          <a:spcPct val="90000"/>
        </a:lnSpc>
        <a:spcBef>
          <a:spcPts val="456"/>
        </a:spcBef>
        <a:buFont typeface="Arial" panose="020B0604020202020204" pitchFamily="34" charset="0"/>
        <a:buChar char="•"/>
        <a:defRPr sz="1641" kern="1200">
          <a:solidFill>
            <a:schemeClr val="tx1"/>
          </a:solidFill>
          <a:latin typeface="+mn-lt"/>
          <a:ea typeface="+mn-ea"/>
          <a:cs typeface="+mn-cs"/>
        </a:defRPr>
      </a:lvl5pPr>
      <a:lvl6pPr marL="2292058" indent="-208369" algn="l" defTabSz="833476" rtl="0" eaLnBrk="1" latinLnBrk="0" hangingPunct="1">
        <a:lnSpc>
          <a:spcPct val="90000"/>
        </a:lnSpc>
        <a:spcBef>
          <a:spcPts val="456"/>
        </a:spcBef>
        <a:buFont typeface="Arial" panose="020B0604020202020204" pitchFamily="34" charset="0"/>
        <a:buChar char="•"/>
        <a:defRPr sz="1641" kern="1200">
          <a:solidFill>
            <a:schemeClr val="tx1"/>
          </a:solidFill>
          <a:latin typeface="+mn-lt"/>
          <a:ea typeface="+mn-ea"/>
          <a:cs typeface="+mn-cs"/>
        </a:defRPr>
      </a:lvl6pPr>
      <a:lvl7pPr marL="2708796" indent="-208369" algn="l" defTabSz="833476" rtl="0" eaLnBrk="1" latinLnBrk="0" hangingPunct="1">
        <a:lnSpc>
          <a:spcPct val="90000"/>
        </a:lnSpc>
        <a:spcBef>
          <a:spcPts val="456"/>
        </a:spcBef>
        <a:buFont typeface="Arial" panose="020B0604020202020204" pitchFamily="34" charset="0"/>
        <a:buChar char="•"/>
        <a:defRPr sz="1641" kern="1200">
          <a:solidFill>
            <a:schemeClr val="tx1"/>
          </a:solidFill>
          <a:latin typeface="+mn-lt"/>
          <a:ea typeface="+mn-ea"/>
          <a:cs typeface="+mn-cs"/>
        </a:defRPr>
      </a:lvl7pPr>
      <a:lvl8pPr marL="3125534" indent="-208369" algn="l" defTabSz="833476" rtl="0" eaLnBrk="1" latinLnBrk="0" hangingPunct="1">
        <a:lnSpc>
          <a:spcPct val="90000"/>
        </a:lnSpc>
        <a:spcBef>
          <a:spcPts val="456"/>
        </a:spcBef>
        <a:buFont typeface="Arial" panose="020B0604020202020204" pitchFamily="34" charset="0"/>
        <a:buChar char="•"/>
        <a:defRPr sz="1641" kern="1200">
          <a:solidFill>
            <a:schemeClr val="tx1"/>
          </a:solidFill>
          <a:latin typeface="+mn-lt"/>
          <a:ea typeface="+mn-ea"/>
          <a:cs typeface="+mn-cs"/>
        </a:defRPr>
      </a:lvl8pPr>
      <a:lvl9pPr marL="3542271" indent="-208369" algn="l" defTabSz="833476" rtl="0" eaLnBrk="1" latinLnBrk="0" hangingPunct="1">
        <a:lnSpc>
          <a:spcPct val="90000"/>
        </a:lnSpc>
        <a:spcBef>
          <a:spcPts val="456"/>
        </a:spcBef>
        <a:buFont typeface="Arial" panose="020B0604020202020204" pitchFamily="34" charset="0"/>
        <a:buChar char="•"/>
        <a:defRPr sz="16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3476" rtl="0" eaLnBrk="1" latinLnBrk="0" hangingPunct="1">
        <a:defRPr sz="1641" kern="1200">
          <a:solidFill>
            <a:schemeClr val="tx1"/>
          </a:solidFill>
          <a:latin typeface="+mn-lt"/>
          <a:ea typeface="+mn-ea"/>
          <a:cs typeface="+mn-cs"/>
        </a:defRPr>
      </a:lvl1pPr>
      <a:lvl2pPr marL="416738" algn="l" defTabSz="833476" rtl="0" eaLnBrk="1" latinLnBrk="0" hangingPunct="1">
        <a:defRPr sz="1641" kern="1200">
          <a:solidFill>
            <a:schemeClr val="tx1"/>
          </a:solidFill>
          <a:latin typeface="+mn-lt"/>
          <a:ea typeface="+mn-ea"/>
          <a:cs typeface="+mn-cs"/>
        </a:defRPr>
      </a:lvl2pPr>
      <a:lvl3pPr marL="833476" algn="l" defTabSz="833476" rtl="0" eaLnBrk="1" latinLnBrk="0" hangingPunct="1">
        <a:defRPr sz="1641" kern="1200">
          <a:solidFill>
            <a:schemeClr val="tx1"/>
          </a:solidFill>
          <a:latin typeface="+mn-lt"/>
          <a:ea typeface="+mn-ea"/>
          <a:cs typeface="+mn-cs"/>
        </a:defRPr>
      </a:lvl3pPr>
      <a:lvl4pPr marL="1250213" algn="l" defTabSz="833476" rtl="0" eaLnBrk="1" latinLnBrk="0" hangingPunct="1">
        <a:defRPr sz="1641" kern="1200">
          <a:solidFill>
            <a:schemeClr val="tx1"/>
          </a:solidFill>
          <a:latin typeface="+mn-lt"/>
          <a:ea typeface="+mn-ea"/>
          <a:cs typeface="+mn-cs"/>
        </a:defRPr>
      </a:lvl4pPr>
      <a:lvl5pPr marL="1666951" algn="l" defTabSz="833476" rtl="0" eaLnBrk="1" latinLnBrk="0" hangingPunct="1">
        <a:defRPr sz="1641" kern="1200">
          <a:solidFill>
            <a:schemeClr val="tx1"/>
          </a:solidFill>
          <a:latin typeface="+mn-lt"/>
          <a:ea typeface="+mn-ea"/>
          <a:cs typeface="+mn-cs"/>
        </a:defRPr>
      </a:lvl5pPr>
      <a:lvl6pPr marL="2083689" algn="l" defTabSz="833476" rtl="0" eaLnBrk="1" latinLnBrk="0" hangingPunct="1">
        <a:defRPr sz="1641" kern="1200">
          <a:solidFill>
            <a:schemeClr val="tx1"/>
          </a:solidFill>
          <a:latin typeface="+mn-lt"/>
          <a:ea typeface="+mn-ea"/>
          <a:cs typeface="+mn-cs"/>
        </a:defRPr>
      </a:lvl6pPr>
      <a:lvl7pPr marL="2500427" algn="l" defTabSz="833476" rtl="0" eaLnBrk="1" latinLnBrk="0" hangingPunct="1">
        <a:defRPr sz="1641" kern="1200">
          <a:solidFill>
            <a:schemeClr val="tx1"/>
          </a:solidFill>
          <a:latin typeface="+mn-lt"/>
          <a:ea typeface="+mn-ea"/>
          <a:cs typeface="+mn-cs"/>
        </a:defRPr>
      </a:lvl7pPr>
      <a:lvl8pPr marL="2917165" algn="l" defTabSz="833476" rtl="0" eaLnBrk="1" latinLnBrk="0" hangingPunct="1">
        <a:defRPr sz="1641" kern="1200">
          <a:solidFill>
            <a:schemeClr val="tx1"/>
          </a:solidFill>
          <a:latin typeface="+mn-lt"/>
          <a:ea typeface="+mn-ea"/>
          <a:cs typeface="+mn-cs"/>
        </a:defRPr>
      </a:lvl8pPr>
      <a:lvl9pPr marL="3333902" algn="l" defTabSz="833476" rtl="0" eaLnBrk="1" latinLnBrk="0" hangingPunct="1">
        <a:defRPr sz="16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chart" Target="../charts/chart1.xml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cm-kazyna.kz/fund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25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tmp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0"/>
          <p:cNvSpPr txBox="1"/>
          <p:nvPr/>
        </p:nvSpPr>
        <p:spPr>
          <a:xfrm>
            <a:off x="982688" y="71331"/>
            <a:ext cx="9697263" cy="1200329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rIns="34289">
            <a:spAutoFit/>
          </a:bodyPr>
          <a:lstStyle>
            <a:lvl1pPr algn="l" defTabSz="914400">
              <a:defRPr sz="4000" b="0">
                <a:solidFill>
                  <a:srgbClr val="4FB6E8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 algn="ctr"/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Kazakhstan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 Development Fund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/>
            <a:r>
              <a:rPr lang="ru-RU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ікелей</a:t>
            </a: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инвестициялар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қоры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6" name="Группа 55"/>
          <p:cNvGrpSpPr/>
          <p:nvPr/>
        </p:nvGrpSpPr>
        <p:grpSpPr>
          <a:xfrm>
            <a:off x="5445696" y="1084960"/>
            <a:ext cx="5470365" cy="5692465"/>
            <a:chOff x="6363761" y="984106"/>
            <a:chExt cx="4792283" cy="5692465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6640536" y="1135436"/>
              <a:ext cx="4308664" cy="55411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9" name="Скругленный прямоугольник 58"/>
            <p:cNvSpPr/>
            <p:nvPr/>
          </p:nvSpPr>
          <p:spPr>
            <a:xfrm>
              <a:off x="6702755" y="984106"/>
              <a:ext cx="4193177" cy="30319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442642" y="1001069"/>
              <a:ext cx="4713402" cy="2862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Инвестициялық</a:t>
              </a:r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декларация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6363761" y="1295656"/>
              <a:ext cx="4577118" cy="513986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just">
                <a:spcAft>
                  <a:spcPts val="300"/>
                </a:spcAft>
              </a:pPr>
              <a:r>
                <a:rPr lang="ru-RU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Мақсатты</a:t>
              </a:r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серіктестер</a:t>
              </a:r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algn="just">
                <a:spcAft>
                  <a:spcPts val="300"/>
                </a:spcAft>
              </a:pP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Шетелдік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инвесторлар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институционалдық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және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салалық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 algn="just">
                <a:spcAft>
                  <a:spcPts val="300"/>
                </a:spcAft>
              </a:pPr>
              <a:r>
                <a:rPr lang="ru-RU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Инвестициялар</a:t>
              </a:r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сомасы</a:t>
              </a:r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171450" indent="-171450" algn="just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шетелдік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әріптестің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тікелей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инвестициялар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сомасынан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артық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емес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spcAft>
                  <a:spcPts val="300"/>
                </a:spcAft>
              </a:pPr>
              <a:r>
                <a:rPr lang="ru-RU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Инвестициялау</a:t>
              </a:r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салалары</a:t>
              </a:r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171450" indent="-171450" algn="just"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ru-RU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мемлекеттік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бағдарламалардың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басым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салалары;ауыл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шаруашылығы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</a:p>
            <a:p>
              <a:pPr marL="171450" indent="-171450" algn="just"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ru-RU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инфрақұрылым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және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МЖӘ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</a:p>
            <a:p>
              <a:pPr marL="171450" indent="-171450" algn="just"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ru-RU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қызметтер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соның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ішінде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туризм, логистика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және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АТ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just">
                <a:spcAft>
                  <a:spcPts val="300"/>
                </a:spcAft>
              </a:pP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Инвестициялық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шектеулер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171450" indent="-171450" algn="just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инвестицияланатын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компанияның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активте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50% - дан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артық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емес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шоғырландырылған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));</a:t>
              </a:r>
            </a:p>
            <a:p>
              <a:pPr marL="171450" indent="-171450" algn="just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шикізат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секторының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бастапқы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өндірудегі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, алкоголь,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темекі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есірткі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өндірудегі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және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құмар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ойындар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секторындағы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жобалар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активтер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қаржыландырылмайды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</a:p>
            <a:p>
              <a:pPr marL="171450" indent="-171450" algn="just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"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даму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жобалары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нөлден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бастап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"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тәжірибесі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сараптамасы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және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немесе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өткізу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нарықтарына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рұқсаты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бар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салалық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инвесторлармен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бірге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ғана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қорландырылады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just">
                <a:spcAft>
                  <a:spcPts val="300"/>
                </a:spcAft>
              </a:pPr>
              <a:r>
                <a:rPr lang="ru-RU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Мақсатты</a:t>
              </a:r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табыстылық</a:t>
              </a:r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171450" indent="-171450" algn="just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инфрақұрылымдық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активтер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бойынша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кемінде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5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%;</a:t>
              </a:r>
            </a:p>
            <a:p>
              <a:pPr marL="171450" indent="-171450" algn="just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басқа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активтер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бойынша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15% - дан кем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емес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just">
                <a:spcAft>
                  <a:spcPts val="300"/>
                </a:spcAft>
              </a:pPr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Инвестиция </a:t>
              </a:r>
              <a:r>
                <a:rPr lang="ru-RU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көкжиегі</a:t>
              </a:r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171450" indent="-171450" algn="just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инфрақұрылымдық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активтер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бойынша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20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жылға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дейін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</a:p>
            <a:p>
              <a:pPr marL="171450" indent="-171450" algn="just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басқа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активтер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бойынша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10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жылға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дейін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175927" y="1084960"/>
            <a:ext cx="5380323" cy="5692465"/>
            <a:chOff x="6442642" y="984106"/>
            <a:chExt cx="4713402" cy="5692465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6640536" y="1135436"/>
              <a:ext cx="4308664" cy="55411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7453658" y="1303760"/>
              <a:ext cx="3425611" cy="83099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ҚР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Президентінің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Жарлығына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сәйкес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2019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жылы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құрылған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және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ағылшын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құқығымен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реттелетін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"Астана"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халықаралық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қаржы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орталығында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тіркелген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Скругленный прямоугольник 70"/>
            <p:cNvSpPr/>
            <p:nvPr/>
          </p:nvSpPr>
          <p:spPr>
            <a:xfrm>
              <a:off x="6702755" y="984106"/>
              <a:ext cx="4193177" cy="30319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442642" y="1001069"/>
              <a:ext cx="4713402" cy="2862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KIDF </a:t>
              </a:r>
              <a:r>
                <a:rPr lang="ru-RU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туралы</a:t>
              </a:r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қысқаша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6638114" y="2094883"/>
              <a:ext cx="4257819" cy="399340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just">
                <a:spcAft>
                  <a:spcPts val="300"/>
                </a:spcAft>
              </a:pPr>
              <a:endParaRPr lang="ru-RU" sz="1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spcAft>
                  <a:spcPts val="300"/>
                </a:spcAft>
              </a:pPr>
              <a:r>
                <a:rPr lang="kk-KZ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МАҚСАТЫ</a:t>
              </a:r>
              <a:endParaRPr lang="ru-RU" sz="1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 algn="just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Шетелдік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серіктестермен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бірлесіп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инвестициялау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жолымен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Қазақстан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Республикасының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экономикасын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дамытуға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инвестициялар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тарту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just">
                <a:spcAft>
                  <a:spcPts val="300"/>
                </a:spcAft>
              </a:pPr>
              <a:r>
                <a:rPr lang="ru-RU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Қызмет</a:t>
              </a:r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бағыттары</a:t>
              </a:r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171450" indent="-171450" algn="just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жобаларға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активтерге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тікелей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инвестициялар</a:t>
              </a:r>
              <a:endParaRPr lang="ru-RU" sz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 algn="just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ұқсас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қорлармен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әріптестік</a:t>
              </a:r>
              <a:endParaRPr lang="ru-RU" sz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spcAft>
                  <a:spcPts val="300"/>
                </a:spcAft>
              </a:pPr>
              <a:r>
                <a:rPr lang="ru-RU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Директорлар</a:t>
              </a:r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кеңесі</a:t>
              </a:r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қамтиды</a:t>
              </a:r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171450" indent="-171450" algn="just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Премьер-Министр (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Төраға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);</a:t>
              </a:r>
            </a:p>
            <a:p>
              <a:pPr marL="171450" indent="-171450" algn="just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Премьер –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Министрдің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бірінші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орынбасары-Қаржы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министрі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</a:p>
            <a:p>
              <a:pPr marL="171450" indent="-171450" algn="just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Сыртқы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істер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министрі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</a:p>
            <a:p>
              <a:pPr marL="171450" indent="-171450" algn="just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ХФО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басқарушысы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</a:p>
            <a:p>
              <a:pPr marL="171450" indent="-171450" algn="just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Басқарма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Төрағасы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</a:p>
            <a:p>
              <a:pPr marL="171450" indent="-171450" algn="just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Екі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тәуелсіз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директор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just">
                <a:spcAft>
                  <a:spcPts val="300"/>
                </a:spcAft>
              </a:pPr>
              <a:r>
                <a:rPr lang="ru-RU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Басқарудағы</a:t>
              </a:r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активтер</a:t>
              </a:r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171450" indent="-171450" algn="just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Мақсатты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мәні-370 млрд.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теңге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шамамен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$1 млрд.)</a:t>
              </a:r>
              <a:endParaRPr lang="en-US" sz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1422701"/>
            <a:ext cx="873403" cy="931594"/>
          </a:xfrm>
          <a:prstGeom prst="rect">
            <a:avLst/>
          </a:prstGeom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9FEE-6622-4CC2-865F-32642F5A0CD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649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0"/>
          <p:cNvSpPr txBox="1"/>
          <p:nvPr/>
        </p:nvSpPr>
        <p:spPr>
          <a:xfrm>
            <a:off x="183323" y="81119"/>
            <a:ext cx="9697263" cy="461665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rIns="34289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4FB6E8"/>
                </a:solidFill>
                <a:latin typeface="Arial" panose="020B0604020202020204" pitchFamily="34" charset="0"/>
                <a:ea typeface="Futura"/>
                <a:cs typeface="Arial" panose="020B0604020202020204" pitchFamily="34" charset="0"/>
              </a:defRPr>
            </a:lvl1pPr>
          </a:lstStyle>
          <a:p>
            <a:pPr algn="ctr"/>
            <a:r>
              <a:rPr lang="ru-RU" dirty="0" err="1">
                <a:solidFill>
                  <a:schemeClr val="tx1"/>
                </a:solidFill>
              </a:rPr>
              <a:t>Қытай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инвестициялық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қоры</a:t>
            </a:r>
            <a:r>
              <a:rPr lang="ru-RU" dirty="0">
                <a:solidFill>
                  <a:schemeClr val="tx1"/>
                </a:solidFill>
              </a:rPr>
              <a:t> " </a:t>
            </a:r>
            <a:r>
              <a:rPr lang="ru-RU" dirty="0" err="1">
                <a:solidFill>
                  <a:schemeClr val="tx1"/>
                </a:solidFill>
              </a:rPr>
              <a:t>Жібек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Жолы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Қоры</a:t>
            </a:r>
            <a:r>
              <a:rPr lang="ru-RU" dirty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AutoShape 2" descr="ÐÐ°ÑÑÐ¸Ð½ÐºÐ¸ Ð¿Ð¾ Ð·Ð°Ð¿ÑÐ¾ÑÑ Ð°ÐºÐº Ð»Ð¾Ð³Ð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6" descr="http://www.kazagro.kz/fond-theme/images/logo/ru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AutoShape 28" descr="ÐÐ°ÑÑÐ¸Ð½ÐºÐ¸ Ð¿Ð¾ Ð·Ð°Ð¿ÑÐ¾ÑÑ Ð¿ÑÐ¾Ð´ÐºÐ¾ÑÐ¿Ð¾ÑÐ°ÑÐ¸Ñ Ð»Ð¾Ð³Ð¾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" name="AutoShape 7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6" name="Группа 55"/>
          <p:cNvGrpSpPr/>
          <p:nvPr/>
        </p:nvGrpSpPr>
        <p:grpSpPr>
          <a:xfrm>
            <a:off x="4760223" y="1084960"/>
            <a:ext cx="6155840" cy="5692465"/>
            <a:chOff x="5763256" y="984106"/>
            <a:chExt cx="5392790" cy="5692465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5763257" y="1135436"/>
              <a:ext cx="5392789" cy="55411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9" name="Скругленный прямоугольник 58"/>
            <p:cNvSpPr/>
            <p:nvPr/>
          </p:nvSpPr>
          <p:spPr>
            <a:xfrm>
              <a:off x="6702755" y="984106"/>
              <a:ext cx="4193177" cy="30319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442642" y="1001069"/>
              <a:ext cx="4713402" cy="2862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Келісім</a:t>
              </a:r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шарттары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5763256" y="1295656"/>
              <a:ext cx="5392785" cy="480131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just">
                <a:spcAft>
                  <a:spcPts val="300"/>
                </a:spcAft>
                <a:buClr>
                  <a:srgbClr val="2F4167"/>
                </a:buClr>
              </a:pPr>
              <a:r>
                <a:rPr lang="ru-RU" sz="115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Инвестициялау</a:t>
              </a:r>
              <a:r>
                <a:rPr lang="ru-RU" sz="115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5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салалары</a:t>
              </a:r>
              <a:r>
                <a:rPr lang="ru-RU" sz="115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171450" indent="-171450" algn="just">
                <a:spcAft>
                  <a:spcPts val="300"/>
                </a:spcAft>
                <a:buClr>
                  <a:srgbClr val="2F4167"/>
                </a:buClr>
                <a:buFont typeface="Arial" panose="020B0604020202020204" pitchFamily="34" charset="0"/>
                <a:buChar char="•"/>
              </a:pPr>
              <a:r>
                <a:rPr lang="ru-RU" sz="11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тау-</a:t>
              </a:r>
              <a:r>
                <a:rPr lang="ru-RU" sz="115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кен</a:t>
              </a:r>
              <a:r>
                <a:rPr lang="ru-RU" sz="11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өндіру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5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өнеркәсібі</a:t>
              </a:r>
              <a:r>
                <a:rPr lang="ru-RU" sz="11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</a:p>
            <a:p>
              <a:pPr marL="171450" indent="-171450" algn="just">
                <a:spcAft>
                  <a:spcPts val="300"/>
                </a:spcAft>
                <a:buClr>
                  <a:srgbClr val="2F4167"/>
                </a:buClr>
                <a:buFont typeface="Arial" panose="020B0604020202020204" pitchFamily="34" charset="0"/>
                <a:buChar char="•"/>
              </a:pPr>
              <a:r>
                <a:rPr lang="kk-KZ" sz="11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қа</a:t>
              </a:r>
              <a:r>
                <a:rPr lang="ru-RU" sz="115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ра</a:t>
              </a:r>
              <a:r>
                <a:rPr lang="ru-RU" sz="11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және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түсті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металлургия;</a:t>
              </a:r>
            </a:p>
            <a:p>
              <a:pPr marL="171450" indent="-171450" algn="just">
                <a:spcAft>
                  <a:spcPts val="300"/>
                </a:spcAft>
                <a:buClr>
                  <a:srgbClr val="2F4167"/>
                </a:buClr>
                <a:buFont typeface="Arial" panose="020B0604020202020204" pitchFamily="34" charset="0"/>
                <a:buChar char="•"/>
              </a:pPr>
              <a:r>
                <a:rPr lang="ru-RU" sz="115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мұнай</a:t>
              </a:r>
              <a:r>
                <a:rPr lang="ru-RU" sz="11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және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газ (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өндіру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және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5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өңдеу</a:t>
              </a:r>
              <a:r>
                <a:rPr lang="ru-RU" sz="11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);</a:t>
              </a:r>
            </a:p>
            <a:p>
              <a:pPr marL="171450" indent="-171450" algn="just">
                <a:spcAft>
                  <a:spcPts val="300"/>
                </a:spcAft>
                <a:buClr>
                  <a:srgbClr val="2F4167"/>
                </a:buClr>
                <a:buFont typeface="Arial" panose="020B0604020202020204" pitchFamily="34" charset="0"/>
                <a:buChar char="•"/>
              </a:pPr>
              <a:r>
                <a:rPr lang="ru-RU" sz="11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химия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және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мұнай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-химия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салаларықаржы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қызметтеріэнергетика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/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жаңартылатын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энергетика;</a:t>
              </a:r>
            </a:p>
            <a:p>
              <a:pPr marL="171450" indent="-171450" algn="just">
                <a:spcAft>
                  <a:spcPts val="300"/>
                </a:spcAft>
                <a:buClr>
                  <a:srgbClr val="2F4167"/>
                </a:buClr>
                <a:buFont typeface="Arial" panose="020B0604020202020204" pitchFamily="34" charset="0"/>
                <a:buChar char="•"/>
              </a:pPr>
              <a:r>
                <a:rPr lang="ru-RU" sz="11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АӨК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орман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шаруашылығы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және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балық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шаруашылығы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тамақ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саласы.машина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жасау.және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басқа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да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салалар</a:t>
              </a:r>
              <a:r>
                <a:rPr lang="ru-RU" sz="11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just">
                <a:spcAft>
                  <a:spcPts val="300"/>
                </a:spcAft>
                <a:buClr>
                  <a:srgbClr val="2F4167"/>
                </a:buClr>
              </a:pPr>
              <a:r>
                <a:rPr lang="ru-RU" sz="115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Инвестициялық</a:t>
              </a:r>
              <a:r>
                <a:rPr lang="ru-RU" sz="115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5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шектеулер</a:t>
              </a:r>
              <a:r>
                <a:rPr lang="ru-RU" sz="115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171450" indent="-171450" algn="just">
                <a:spcAft>
                  <a:spcPts val="300"/>
                </a:spcAft>
                <a:buClr>
                  <a:srgbClr val="2F4167"/>
                </a:buClr>
                <a:buFont typeface="Arial" panose="020B0604020202020204" pitchFamily="34" charset="0"/>
                <a:buChar char="•"/>
              </a:pPr>
              <a:r>
                <a:rPr lang="ru-RU" sz="115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бір</a:t>
              </a:r>
              <a:r>
                <a:rPr lang="ru-RU" sz="11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жобаға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қаржыландыру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сомасы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Қордың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жиынтық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капиталының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20% -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нан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аспайды</a:t>
              </a:r>
              <a:r>
                <a:rPr lang="ru-RU" sz="11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171450" indent="-171450" algn="just">
                <a:spcAft>
                  <a:spcPts val="300"/>
                </a:spcAft>
                <a:buClr>
                  <a:srgbClr val="2F4167"/>
                </a:buClr>
                <a:buFont typeface="Arial" panose="020B0604020202020204" pitchFamily="34" charset="0"/>
                <a:buChar char="•"/>
              </a:pPr>
              <a:r>
                <a:rPr lang="ru-RU" sz="115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бір</a:t>
              </a:r>
              <a:r>
                <a:rPr lang="ru-RU" sz="11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жобаға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меншікті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капиталдың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үлестік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қатысуы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инвестицияланатын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компания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акцияларының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жалпы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санының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70% -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ынан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аспауы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тиіс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.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қарыз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капиталының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өз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жобасына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қатынасы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80:20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аспауы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тиіс</a:t>
              </a:r>
              <a:r>
                <a:rPr lang="ru-RU" sz="11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171450" indent="-171450" algn="just">
                <a:spcAft>
                  <a:spcPts val="300"/>
                </a:spcAft>
                <a:buClr>
                  <a:srgbClr val="2F4167"/>
                </a:buClr>
                <a:buFont typeface="Arial" panose="020B0604020202020204" pitchFamily="34" charset="0"/>
                <a:buChar char="•"/>
              </a:pPr>
              <a:r>
                <a:rPr lang="ru-RU" sz="115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бір</a:t>
              </a:r>
              <a:r>
                <a:rPr lang="ru-RU" sz="11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сала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үшін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инвестициялар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сомасы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Қордың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жиынтық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капиталының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30% -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ынан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аспауы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тиісүлестік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инвестициялық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жобаларға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қатысты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15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 algn="just">
                <a:spcAft>
                  <a:spcPts val="300"/>
                </a:spcAft>
                <a:buClr>
                  <a:srgbClr val="2F4167"/>
                </a:buClr>
                <a:buFont typeface="Arial" panose="020B0604020202020204" pitchFamily="34" charset="0"/>
                <a:buChar char="•"/>
              </a:pPr>
              <a:r>
                <a:rPr lang="en-US" sz="11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IRR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болжамды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мәні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endParaRPr lang="ru-RU" sz="115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 algn="just">
                <a:spcAft>
                  <a:spcPts val="300"/>
                </a:spcAft>
                <a:buClr>
                  <a:srgbClr val="2F4167"/>
                </a:buClr>
                <a:buFont typeface="Arial" panose="020B0604020202020204" pitchFamily="34" charset="0"/>
                <a:buChar char="•"/>
              </a:pPr>
              <a:r>
                <a:rPr lang="ru-RU" sz="115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кемінде</a:t>
              </a:r>
              <a:r>
                <a:rPr lang="ru-RU" sz="11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10%жобаның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қытайлық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мазмұны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мыналарды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қоса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алғанда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бірақ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олармен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шектелмей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инженерлік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құрылыстармен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жабдықтармен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өнімді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өткізумен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технологияларды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экспорттаумен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және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қытай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компанияларының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қызмет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көрсетуімен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кемінде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30% -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ды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құрауы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тиіс</a:t>
              </a:r>
              <a:r>
                <a:rPr lang="ru-RU" sz="11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171450" indent="-171450" algn="just">
                <a:spcAft>
                  <a:spcPts val="300"/>
                </a:spcAft>
                <a:buClr>
                  <a:srgbClr val="2F4167"/>
                </a:buClr>
                <a:buFont typeface="Arial" panose="020B0604020202020204" pitchFamily="34" charset="0"/>
                <a:buChar char="•"/>
              </a:pPr>
              <a:r>
                <a:rPr lang="ru-RU" sz="115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жобаларға</a:t>
              </a:r>
              <a:r>
                <a:rPr lang="ru-RU" sz="11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тікелей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кредит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беруге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және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кейіннен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кредит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беруге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қатысты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пайыздық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мөлшерлеме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тиісті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Тараптармен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жобалар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мен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келіссөздердің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жай-күйіне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байланысты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айқындалатын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50" dirty="0" err="1">
                  <a:latin typeface="Arial" panose="020B0604020202020204" pitchFamily="34" charset="0"/>
                  <a:cs typeface="Arial" panose="020B0604020202020204" pitchFamily="34" charset="0"/>
                </a:rPr>
                <a:t>болады</a:t>
              </a:r>
              <a:r>
                <a:rPr lang="ru-RU" sz="115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11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175929" y="1084960"/>
            <a:ext cx="4435855" cy="5692465"/>
            <a:chOff x="6442643" y="984106"/>
            <a:chExt cx="3886006" cy="5692465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6640536" y="1135436"/>
              <a:ext cx="3688113" cy="55411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6640536" y="1855087"/>
              <a:ext cx="3511896" cy="101566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Қытай-Қазақстан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өндірістік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қуаттар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ынтымақтастық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қорын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бұдан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әрі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–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Қор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құру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туралы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келісімге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2015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жылғы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14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желтоқсанда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қол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қойылды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, 2016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жылғы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7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желтоқсанда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Пекин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қаласында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тіркелді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АҚШ 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доллары, 100% 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ЖЖҚ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қатысуы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Скругленный прямоугольник 70"/>
            <p:cNvSpPr/>
            <p:nvPr/>
          </p:nvSpPr>
          <p:spPr>
            <a:xfrm>
              <a:off x="6702755" y="984106"/>
              <a:ext cx="3449677" cy="28446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442643" y="1001069"/>
              <a:ext cx="3709789" cy="2862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ЖЖ</a:t>
              </a:r>
              <a:r>
                <a:rPr lang="kk-KZ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Қ </a:t>
              </a:r>
              <a:r>
                <a:rPr lang="ru-RU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туралы</a:t>
              </a:r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қысқаша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6691832" y="3472611"/>
              <a:ext cx="3460600" cy="235449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just">
                <a:spcAft>
                  <a:spcPts val="300"/>
                </a:spcAft>
              </a:pPr>
              <a:r>
                <a:rPr lang="ru-RU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Мақсаты</a:t>
              </a:r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 algn="just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Қазақстан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Республикасының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аумағында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инвестициялық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жобаларды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іске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асыру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spcAft>
                  <a:spcPts val="300"/>
                </a:spcAft>
              </a:pP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spcAft>
                  <a:spcPts val="300"/>
                </a:spcAft>
                <a:buClr>
                  <a:srgbClr val="2F4167"/>
                </a:buClr>
              </a:pPr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Мандат</a:t>
              </a:r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171450" indent="-171450" algn="just">
                <a:spcAft>
                  <a:spcPts val="300"/>
                </a:spcAft>
                <a:buClr>
                  <a:srgbClr val="2F4167"/>
                </a:buClr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орта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мерзімді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және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ұзақ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мерзімді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негізде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инвестициялық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қордың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қызметтерін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ұсыну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</a:p>
            <a:p>
              <a:pPr marL="171450" indent="-171450" algn="just">
                <a:spcAft>
                  <a:spcPts val="300"/>
                </a:spcAft>
                <a:buClr>
                  <a:srgbClr val="2F4167"/>
                </a:buClr>
                <a:buFont typeface="Arial" panose="020B0604020202020204" pitchFamily="34" charset="0"/>
                <a:buChar char="•"/>
              </a:pPr>
              <a:r>
                <a:rPr lang="ru-RU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акционерлік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капиталға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инвестициялар;Екінші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деңгейдегі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банктер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арқылы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тікелей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кредит беру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және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қайта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кредит беру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</a:p>
            <a:p>
              <a:pPr marL="171450" indent="-171450" algn="just">
                <a:spcAft>
                  <a:spcPts val="300"/>
                </a:spcAft>
                <a:buClr>
                  <a:srgbClr val="2F4167"/>
                </a:buClr>
                <a:buFont typeface="Arial" panose="020B0604020202020204" pitchFamily="34" charset="0"/>
                <a:buChar char="•"/>
              </a:pPr>
              <a:r>
                <a:rPr lang="ru-RU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жобалық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қаржыландыру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Picture 2" descr="http://www.silkroadfund.com.cn/eportal/fileDir/cnwap/template/common/top/logo_im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40" y="1422234"/>
            <a:ext cx="1672078" cy="55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57249" y="1518848"/>
            <a:ext cx="2159566" cy="27699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ЖЖҚ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2014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жылы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құрылды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9FEE-6622-4CC2-865F-32642F5A0CD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300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Ð»Ð°Ð²Ð½Ð°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235" y="2104130"/>
            <a:ext cx="1018950" cy="59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6782" y="2311476"/>
            <a:ext cx="1710263" cy="1204672"/>
          </a:xfrm>
          <a:prstGeom prst="rect">
            <a:avLst/>
          </a:prstGeom>
          <a:ln>
            <a:noFill/>
          </a:ln>
        </p:spPr>
      </p:pic>
      <p:sp>
        <p:nvSpPr>
          <p:cNvPr id="42" name="Прямоугольник 41"/>
          <p:cNvSpPr/>
          <p:nvPr/>
        </p:nvSpPr>
        <p:spPr>
          <a:xfrm>
            <a:off x="6185269" y="1687877"/>
            <a:ext cx="4711638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Директорлар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кеңесі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қамтиды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ДК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төрағасы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-ҚР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Премьер-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Министрі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ДК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мүшесі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-ҚР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Президентінің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көмекшісі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ДК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мүшесі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-ҚР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Ұлттық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экономика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министрітөрт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тәуелсіз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директор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Самұрық-Қазына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" ҰӘҚ " АҚ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Басқарма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төрағасы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Міндеттер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топ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ұйымдарының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бәсекеге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қабілеттілігін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нарықтық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құнын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кірістілігін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арттыру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корпоративтік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басқарудың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ең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үздік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практикасын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енгізу;инновациялық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процестер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технологиялар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қорының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тобына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әзірлеу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енгізуді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ынталандыру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республикаға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инвестициялар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тартуға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қатысу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топтың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инвестициялық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белсенділігі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жағдай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жасау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ұлттық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салааралық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өңірлік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ауқымдағы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инвестициялық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Стратегиялық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жобаларды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әзірлеу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іске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асыру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10"/>
          <p:cNvSpPr txBox="1"/>
          <p:nvPr/>
        </p:nvSpPr>
        <p:spPr>
          <a:xfrm>
            <a:off x="183323" y="183989"/>
            <a:ext cx="10695337" cy="461665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rIns="34289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4FB6E8"/>
                </a:solidFill>
                <a:latin typeface="Arial" panose="020B0604020202020204" pitchFamily="34" charset="0"/>
                <a:ea typeface="Futura"/>
                <a:cs typeface="Arial" panose="020B0604020202020204" pitchFamily="34" charset="0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"</a:t>
            </a:r>
            <a:r>
              <a:rPr lang="ru-RU" dirty="0" err="1">
                <a:solidFill>
                  <a:schemeClr val="tx1"/>
                </a:solidFill>
              </a:rPr>
              <a:t>Самұрық-Қазына</a:t>
            </a:r>
            <a:r>
              <a:rPr lang="ru-RU" dirty="0">
                <a:solidFill>
                  <a:schemeClr val="tx1"/>
                </a:solidFill>
              </a:rPr>
              <a:t>" ҰӘҚ " АҚ </a:t>
            </a:r>
            <a:r>
              <a:rPr lang="ru-RU" dirty="0" err="1">
                <a:solidFill>
                  <a:schemeClr val="tx1"/>
                </a:solidFill>
              </a:rPr>
              <a:t>қаржылық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қолдау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шаралары</a:t>
            </a:r>
            <a:r>
              <a:rPr lang="ru-RU" dirty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700" y="1977183"/>
            <a:ext cx="5895063" cy="4699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90876" y="1135436"/>
            <a:ext cx="4758324" cy="55411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8900" y="1065193"/>
            <a:ext cx="6044854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Самұрық-Қазына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" ҰӘҚ " АҚ-</a:t>
            </a: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инвестициялық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холдинг </a:t>
            </a: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Қазақстан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Республикасының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Ұлттық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әл-ауқатын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арттыруға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ұлттық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экономиканы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жаңғыртуды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қолдауға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бағытталған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Қор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құрылымында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портфельдік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компания бар.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32690" y="1836257"/>
            <a:ext cx="4193177" cy="30319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5283" y="1854025"/>
            <a:ext cx="5294491" cy="2862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Самұрық-Қазына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"ҰӘҚ"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құрылымы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қысқаша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356837" y="1301359"/>
            <a:ext cx="3635649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Самұрық-Қазына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"ҰӘҚ"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2008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жылы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Қазақстан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Республикасы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Президентінің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Жарлығымен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құрылған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702755" y="984106"/>
            <a:ext cx="4193177" cy="30319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03899" y="1023522"/>
            <a:ext cx="5061414" cy="2862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Самұрық-Қазына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"ҰӘҚ"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құрылымы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қысқаша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208078" y="4881979"/>
            <a:ext cx="3709650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Қаржылық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көрсеткіштер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, млрд. </a:t>
            </a: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теңге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(2018):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377782956"/>
              </p:ext>
            </p:extLst>
          </p:nvPr>
        </p:nvGraphicFramePr>
        <p:xfrm>
          <a:off x="6281608" y="4981303"/>
          <a:ext cx="4830892" cy="1997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" name="Picture 2" descr="ÐÐ°ÑÑÐ¸Ð½ÐºÐ¸ Ð¿Ð¾ Ð·Ð°Ð¿ÑÐ¾ÑÑ Ð»Ð¾Ð³Ð¾ÑÐ¸Ð¿ ÑÐ°Ð¼ÑÑÐº ÐºÐ°Ð·ÑÐ½Ð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608" y="1340036"/>
            <a:ext cx="662362" cy="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556578"/>
              </p:ext>
            </p:extLst>
          </p:nvPr>
        </p:nvGraphicFramePr>
        <p:xfrm>
          <a:off x="-27144" y="3970637"/>
          <a:ext cx="3859556" cy="2743200"/>
        </p:xfrm>
        <a:graphic>
          <a:graphicData uri="http://schemas.openxmlformats.org/drawingml/2006/table">
            <a:tbl>
              <a:tblPr/>
              <a:tblGrid>
                <a:gridCol w="229430">
                  <a:extLst>
                    <a:ext uri="{9D8B030D-6E8A-4147-A177-3AD203B41FA5}">
                      <a16:colId xmlns:a16="http://schemas.microsoft.com/office/drawing/2014/main" val="322500779"/>
                    </a:ext>
                  </a:extLst>
                </a:gridCol>
                <a:gridCol w="2087544">
                  <a:extLst>
                    <a:ext uri="{9D8B030D-6E8A-4147-A177-3AD203B41FA5}">
                      <a16:colId xmlns:a16="http://schemas.microsoft.com/office/drawing/2014/main" val="1412921791"/>
                    </a:ext>
                  </a:extLst>
                </a:gridCol>
                <a:gridCol w="679755">
                  <a:extLst>
                    <a:ext uri="{9D8B030D-6E8A-4147-A177-3AD203B41FA5}">
                      <a16:colId xmlns:a16="http://schemas.microsoft.com/office/drawing/2014/main" val="23199467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53453843"/>
                    </a:ext>
                  </a:extLst>
                </a:gridCol>
                <a:gridCol w="654547">
                  <a:extLst>
                    <a:ext uri="{9D8B030D-6E8A-4147-A177-3AD203B41FA5}">
                      <a16:colId xmlns:a16="http://schemas.microsoft.com/office/drawing/2014/main" val="2178461029"/>
                    </a:ext>
                  </a:extLst>
                </a:gridCol>
              </a:tblGrid>
              <a:tr h="251634"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Мұнай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газ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56,6 %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92A4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18 540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550178"/>
                  </a:ext>
                </a:extLst>
              </a:tr>
              <a:tr h="251634"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k-KZ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Өнеркәсіб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8,5 %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92A4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2 794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3050305"/>
                  </a:ext>
                </a:extLst>
              </a:tr>
              <a:tr h="251634"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Көлік</a:t>
                      </a:r>
                      <a:r>
                        <a:rPr lang="ru-RU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логистика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7,1 %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92A4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2 327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1316149"/>
                  </a:ext>
                </a:extLst>
              </a:tr>
              <a:tr h="251634"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Қаржы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активтері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11,5 %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92A4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3 753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4866848"/>
                  </a:ext>
                </a:extLst>
              </a:tr>
              <a:tr h="251634">
                <a:tc>
                  <a:txBody>
                    <a:bodyPr/>
                    <a:lstStyle/>
                    <a:p>
                      <a:endParaRPr lang="en-US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Тау-</a:t>
                      </a:r>
                      <a:r>
                        <a:rPr lang="ru-RU" sz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кен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саласы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5,3 %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92A4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1 749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9347259"/>
                  </a:ext>
                </a:extLst>
              </a:tr>
              <a:tr h="251634"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Энергетика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6,4 %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92A4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2 086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4815995"/>
                  </a:ext>
                </a:extLst>
              </a:tr>
              <a:tr h="251634"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Химия </a:t>
                      </a:r>
                      <a:r>
                        <a:rPr lang="ru-RU" sz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саласы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92A4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1080349"/>
                  </a:ext>
                </a:extLst>
              </a:tr>
              <a:tr h="251634"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Коммуникациялар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92A4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1 187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5784630"/>
                  </a:ext>
                </a:extLst>
              </a:tr>
              <a:tr h="251634"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Жылжымайтын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мүлік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92A4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5660564"/>
                  </a:ext>
                </a:extLst>
              </a:tr>
              <a:tr h="251634"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Барлығы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92A4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32 737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1701779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700" y="3702682"/>
            <a:ext cx="2704394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200" b="1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С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тоимость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чистых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активов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, 2018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effectLst/>
              <a:cs typeface="Arial" panose="020B0604020202020204" pitchFamily="34" charset="0"/>
            </a:endParaRPr>
          </a:p>
        </p:txBody>
      </p:sp>
      <p:pic>
        <p:nvPicPr>
          <p:cNvPr id="1037" name="Picture 13" descr="http://www.kmg.kz/assets/images/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69" y="2092680"/>
            <a:ext cx="1724714" cy="41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www.tks.kz/img/logo_pn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69" y="2506541"/>
            <a:ext cx="1298448" cy="561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0669" y="3041183"/>
            <a:ext cx="1089632" cy="653779"/>
          </a:xfrm>
          <a:prstGeom prst="rect">
            <a:avLst/>
          </a:prstGeom>
          <a:ln>
            <a:noFill/>
          </a:ln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56724" y="3170838"/>
            <a:ext cx="2345111" cy="474885"/>
          </a:xfrm>
          <a:prstGeom prst="rect">
            <a:avLst/>
          </a:prstGeom>
          <a:ln>
            <a:noFill/>
          </a:ln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20630" y="2750168"/>
            <a:ext cx="1532376" cy="369652"/>
          </a:xfrm>
          <a:prstGeom prst="rect">
            <a:avLst/>
          </a:prstGeom>
          <a:ln>
            <a:noFill/>
          </a:ln>
        </p:spPr>
      </p:pic>
      <p:pic>
        <p:nvPicPr>
          <p:cNvPr id="1057" name="Picture 33" descr="https://fnsk.kz/assets/images/fnsk-logo.png?v=1.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191" y="3105230"/>
            <a:ext cx="909702" cy="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 descr="Air Astan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289" y="2667811"/>
            <a:ext cx="1297640" cy="516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 descr="https://www.skinvest.kz/bitrix/templates/skinvest-2018-en/assets/images/logo_ru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803" y="3087086"/>
            <a:ext cx="1442095" cy="64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39" descr="ÐÐ Â«Ð¡Ð°Ð¼ÑÑÐº-Ð­Ð½ÐµÑÐ³Ð¾Â» 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898" y="2173402"/>
            <a:ext cx="1365055" cy="43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27" y="2093222"/>
            <a:ext cx="1065034" cy="62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80511" y="4309902"/>
            <a:ext cx="2340054" cy="212365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жылдың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қорытындысы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Самұрық-Қазына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" ҰӘҚ " АҚ 2017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жылы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6,5% - бен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салыстырғанда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8,0%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деңгейінде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кірістіліктің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өсуін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көрсетті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Temasek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Holdings (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Сингапур),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Future Fund (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Австралия)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сияқты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халықаралық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бенчмарктер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деңгейінің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өсу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қарқыны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жетті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9FEE-6622-4CC2-865F-32642F5A0CD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191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0"/>
          <p:cNvSpPr txBox="1"/>
          <p:nvPr/>
        </p:nvSpPr>
        <p:spPr>
          <a:xfrm>
            <a:off x="183323" y="183989"/>
            <a:ext cx="10798551" cy="461665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rIns="34289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4FB6E8"/>
                </a:solidFill>
                <a:latin typeface="Arial" panose="020B0604020202020204" pitchFamily="34" charset="0"/>
                <a:ea typeface="Futura"/>
                <a:cs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"</a:t>
            </a:r>
            <a:r>
              <a:rPr lang="ru-RU" dirty="0" err="1">
                <a:solidFill>
                  <a:schemeClr val="tx1"/>
                </a:solidFill>
              </a:rPr>
              <a:t>Самұрық-Қазына</a:t>
            </a:r>
            <a:r>
              <a:rPr lang="ru-RU" dirty="0">
                <a:solidFill>
                  <a:schemeClr val="tx1"/>
                </a:solidFill>
              </a:rPr>
              <a:t>" ҰӘҚ " АҚ </a:t>
            </a:r>
            <a:r>
              <a:rPr lang="ru-RU" dirty="0" err="1">
                <a:solidFill>
                  <a:schemeClr val="tx1"/>
                </a:solidFill>
              </a:rPr>
              <a:t>қаржылық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қолдау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шаралары</a:t>
            </a:r>
            <a:r>
              <a:rPr lang="ru-RU" dirty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701" y="1179988"/>
            <a:ext cx="10769499" cy="5496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6903" y="1005734"/>
            <a:ext cx="10649074" cy="24827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03142" y="1339556"/>
            <a:ext cx="8799221" cy="52893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77715" y="1530363"/>
            <a:ext cx="3009427" cy="5017295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79700" y="1854903"/>
            <a:ext cx="1876605" cy="310084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endParaRPr lang="ru-RU" sz="11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50" b="1" dirty="0">
                <a:latin typeface="Arial" panose="020B0604020202020204" pitchFamily="34" charset="0"/>
                <a:cs typeface="Arial" panose="020B0604020202020204" pitchFamily="34" charset="0"/>
              </a:rPr>
              <a:t>Институт </a:t>
            </a:r>
            <a:r>
              <a:rPr lang="ru-RU" sz="1150" b="1" dirty="0" err="1"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1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шілде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2007 </a:t>
            </a:r>
            <a:r>
              <a:rPr lang="ru-RU" sz="11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жыл</a:t>
            </a:r>
            <a:r>
              <a:rPr lang="ru-RU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 100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тиесілі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-"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Самұрық-Қазына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" ҰӘҚ " АҚ</a:t>
            </a:r>
            <a:r>
              <a:rPr lang="ru-RU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endParaRPr lang="en-US" sz="11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50" b="1" dirty="0" err="1">
                <a:latin typeface="Arial" panose="020B0604020202020204" pitchFamily="34" charset="0"/>
                <a:cs typeface="Arial" panose="020B0604020202020204" pitchFamily="34" charset="0"/>
              </a:rPr>
              <a:t>Мәртебесі</a:t>
            </a:r>
            <a:r>
              <a:rPr lang="ru-RU" sz="1150" b="1" dirty="0">
                <a:latin typeface="Arial" panose="020B0604020202020204" pitchFamily="34" charset="0"/>
                <a:cs typeface="Arial" panose="020B0604020202020204" pitchFamily="34" charset="0"/>
              </a:rPr>
              <a:t> мен мандат</a:t>
            </a:r>
            <a:r>
              <a:rPr lang="ru-RU" sz="1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жергілікті</a:t>
            </a:r>
            <a:r>
              <a:rPr lang="ru-RU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қамтуды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сапалы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арттыру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мақсатында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бәсекеге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қабілетті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тауарлар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қызметтерді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құруға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бағытталған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инвестициялық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жобаларды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тікелей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қаржыландыру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304188" y="1524482"/>
            <a:ext cx="5481128" cy="1764566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66474" y="1022696"/>
            <a:ext cx="8515400" cy="2862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Самұрық-Қазына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Инвест"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ЖШС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6903" y="1339556"/>
            <a:ext cx="1801332" cy="52893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9" name="Picture 37" descr="https://www.skinvest.kz/bitrix/templates/skinvest-2018-en/assets/images/logo_r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85" y="1356222"/>
            <a:ext cx="1125305" cy="501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3053" y="2552007"/>
            <a:ext cx="2994089" cy="2975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ts val="175"/>
              </a:spcBef>
              <a:spcAft>
                <a:spcPts val="600"/>
              </a:spcAft>
              <a:buSzPct val="80000"/>
            </a:pPr>
            <a:r>
              <a:rPr lang="ru-RU" sz="1150" b="1" dirty="0" err="1">
                <a:latin typeface="Arial" panose="020B0604020202020204" pitchFamily="34" charset="0"/>
                <a:cs typeface="Arial" panose="020B0604020202020204" pitchFamily="34" charset="0"/>
              </a:rPr>
              <a:t>Қаржыландыру</a:t>
            </a:r>
            <a:r>
              <a:rPr lang="ru-RU" sz="11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b="1" dirty="0" err="1">
                <a:latin typeface="Arial" panose="020B0604020202020204" pitchFamily="34" charset="0"/>
                <a:cs typeface="Arial" panose="020B0604020202020204" pitchFamily="34" charset="0"/>
              </a:rPr>
              <a:t>түрі</a:t>
            </a:r>
            <a:r>
              <a:rPr lang="ru-RU" sz="115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негізгі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капиталға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инвестициялар</a:t>
            </a:r>
            <a:endParaRPr lang="ru-RU" sz="11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ts val="175"/>
              </a:spcBef>
              <a:spcAft>
                <a:spcPts val="600"/>
              </a:spcAft>
              <a:buSzPct val="80000"/>
            </a:pPr>
            <a:r>
              <a:rPr lang="ru-RU" sz="1150" b="1" dirty="0" err="1">
                <a:latin typeface="Arial" panose="020B0604020202020204" pitchFamily="34" charset="0"/>
                <a:cs typeface="Arial" panose="020B0604020202020204" pitchFamily="34" charset="0"/>
              </a:rPr>
              <a:t>Басым</a:t>
            </a:r>
            <a:r>
              <a:rPr lang="ru-RU" sz="11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бағыттар</a:t>
            </a:r>
            <a:r>
              <a:rPr lang="ru-RU" sz="1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lnSpc>
                <a:spcPct val="80000"/>
              </a:lnSpc>
              <a:spcBef>
                <a:spcPts val="175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ru-RU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11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Самұрық-Қазына</a:t>
            </a:r>
            <a:r>
              <a:rPr lang="ru-RU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"ҰӘҚ" АҚ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басым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салаларындағы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жобалар</a:t>
            </a:r>
            <a:r>
              <a:rPr lang="ru-RU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</a:p>
          <a:p>
            <a:pPr marL="171450" indent="-171450">
              <a:lnSpc>
                <a:spcPct val="80000"/>
              </a:lnSpc>
              <a:spcBef>
                <a:spcPts val="175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холдингішілік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кооперацияны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дамытуға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бағытталған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жобалар</a:t>
            </a:r>
            <a:r>
              <a:rPr lang="ru-RU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>
              <a:lnSpc>
                <a:spcPct val="80000"/>
              </a:lnSpc>
              <a:spcBef>
                <a:spcPts val="175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ru-RU" sz="11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Қазақстан</a:t>
            </a:r>
            <a:r>
              <a:rPr lang="ru-RU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экономикасын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жаңғыртуға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бағытталған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жобалар;Қазақстанның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жасыл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экономикаға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көшуі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жөніндегі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тұжырымдаманы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іске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асыруға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бағытталған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жобалар</a:t>
            </a:r>
            <a:r>
              <a:rPr lang="ru-RU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lnSpc>
                <a:spcPct val="80000"/>
              </a:lnSpc>
              <a:spcBef>
                <a:spcPts val="175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ru-RU" sz="1150" b="1" dirty="0" err="1">
                <a:latin typeface="Arial" panose="020B0604020202020204" pitchFamily="34" charset="0"/>
                <a:cs typeface="Arial" panose="020B0604020202020204" pitchFamily="34" charset="0"/>
              </a:rPr>
              <a:t>Географиялық</a:t>
            </a:r>
            <a:r>
              <a:rPr lang="ru-RU" sz="1150" b="1" dirty="0">
                <a:latin typeface="Arial" panose="020B0604020202020204" pitchFamily="34" charset="0"/>
                <a:cs typeface="Arial" panose="020B0604020202020204" pitchFamily="34" charset="0"/>
              </a:rPr>
              <a:t> фокус: </a:t>
            </a:r>
            <a:endParaRPr lang="ru-RU" sz="11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80000"/>
              </a:lnSpc>
              <a:spcBef>
                <a:spcPts val="175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ru-RU" sz="11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Қазақстанмен</a:t>
            </a:r>
            <a:r>
              <a:rPr lang="ru-RU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өндірістік</a:t>
            </a:r>
            <a:r>
              <a:rPr lang="ru-RU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 кооперация </a:t>
            </a:r>
            <a:r>
              <a:rPr lang="ru-RU" sz="11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жағдайында</a:t>
            </a:r>
            <a:r>
              <a:rPr lang="ru-RU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Қазақстан</a:t>
            </a:r>
            <a:r>
              <a:rPr lang="ru-RU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басқа</a:t>
            </a:r>
            <a:r>
              <a:rPr lang="ru-RU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елдер</a:t>
            </a:r>
            <a:endParaRPr lang="ru-RU" sz="11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80000"/>
              </a:lnSpc>
              <a:spcBef>
                <a:spcPts val="175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ru-RU" sz="1150" b="1" dirty="0" err="1">
                <a:latin typeface="Arial" panose="020B0604020202020204" pitchFamily="34" charset="0"/>
                <a:cs typeface="Arial" panose="020B0604020202020204" pitchFamily="34" charset="0"/>
              </a:rPr>
              <a:t>Жобалардың</a:t>
            </a:r>
            <a:r>
              <a:rPr lang="ru-RU" sz="11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b="1" dirty="0" err="1">
                <a:latin typeface="Arial" panose="020B0604020202020204" pitchFamily="34" charset="0"/>
                <a:cs typeface="Arial" panose="020B0604020202020204" pitchFamily="34" charset="0"/>
              </a:rPr>
              <a:t>құны</a:t>
            </a:r>
            <a:r>
              <a:rPr lang="ru-RU" sz="115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150 млн. АҚШ</a:t>
            </a:r>
            <a:r>
              <a:rPr lang="ru-RU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lnSpc>
                <a:spcPct val="80000"/>
              </a:lnSpc>
              <a:spcBef>
                <a:spcPts val="175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ru-RU" sz="1150" b="1" dirty="0" err="1">
                <a:latin typeface="Arial" panose="020B0604020202020204" pitchFamily="34" charset="0"/>
                <a:cs typeface="Arial" panose="020B0604020202020204" pitchFamily="34" charset="0"/>
              </a:rPr>
              <a:t>Инвестициялар</a:t>
            </a:r>
            <a:r>
              <a:rPr lang="ru-RU" sz="11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b="1" dirty="0" err="1">
                <a:latin typeface="Arial" panose="020B0604020202020204" pitchFamily="34" charset="0"/>
                <a:cs typeface="Arial" panose="020B0604020202020204" pitchFamily="34" charset="0"/>
              </a:rPr>
              <a:t>мерзімі</a:t>
            </a:r>
            <a:r>
              <a:rPr lang="ru-RU" sz="115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3-5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жыл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үш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жылға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ұзарту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мүмкіндігімен</a:t>
            </a:r>
            <a:r>
              <a:rPr lang="ru-RU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1450" indent="-171450">
              <a:lnSpc>
                <a:spcPct val="80000"/>
              </a:lnSpc>
              <a:spcBef>
                <a:spcPts val="175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ru-RU" sz="1150" b="1" dirty="0" err="1">
                <a:latin typeface="Arial" panose="020B0604020202020204" pitchFamily="34" charset="0"/>
                <a:cs typeface="Arial" panose="020B0604020202020204" pitchFamily="34" charset="0"/>
              </a:rPr>
              <a:t>Инвестициялық</a:t>
            </a:r>
            <a:r>
              <a:rPr lang="ru-RU" sz="1150" b="1" dirty="0">
                <a:latin typeface="Arial" panose="020B0604020202020204" pitchFamily="34" charset="0"/>
                <a:cs typeface="Arial" panose="020B0604020202020204" pitchFamily="34" charset="0"/>
              </a:rPr>
              <a:t> портфель </a:t>
            </a:r>
            <a:r>
              <a:rPr lang="ru-RU" sz="1150" b="1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1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b="1" dirty="0" err="1">
                <a:latin typeface="Arial" panose="020B0604020202020204" pitchFamily="34" charset="0"/>
                <a:cs typeface="Arial" panose="020B0604020202020204" pitchFamily="34" charset="0"/>
              </a:rPr>
              <a:t>орташа</a:t>
            </a:r>
            <a:r>
              <a:rPr lang="ru-RU" sz="11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b="1" dirty="0" err="1">
                <a:latin typeface="Arial" panose="020B0604020202020204" pitchFamily="34" charset="0"/>
                <a:cs typeface="Arial" panose="020B0604020202020204" pitchFamily="34" charset="0"/>
              </a:rPr>
              <a:t>кірістілік</a:t>
            </a:r>
            <a:r>
              <a:rPr lang="ru-RU" sz="115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теңгемен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жылдық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12,54% </a:t>
            </a:r>
            <a:endParaRPr lang="ru-RU" sz="11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80000"/>
              </a:lnSpc>
              <a:spcBef>
                <a:spcPts val="175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ru-RU" sz="1150" b="1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1150" b="1" dirty="0" err="1">
                <a:latin typeface="Arial" panose="020B0604020202020204" pitchFamily="34" charset="0"/>
                <a:cs typeface="Arial" panose="020B0604020202020204" pitchFamily="34" charset="0"/>
              </a:rPr>
              <a:t>Самұрық-Қазына</a:t>
            </a:r>
            <a:r>
              <a:rPr lang="ru-RU" sz="1150" b="1" dirty="0">
                <a:latin typeface="Arial" panose="020B0604020202020204" pitchFamily="34" charset="0"/>
                <a:cs typeface="Arial" panose="020B0604020202020204" pitchFamily="34" charset="0"/>
              </a:rPr>
              <a:t> Инвест" ЖШС </a:t>
            </a:r>
            <a:r>
              <a:rPr lang="ru-RU" sz="1150" b="1" dirty="0" err="1">
                <a:latin typeface="Arial" panose="020B0604020202020204" pitchFamily="34" charset="0"/>
                <a:cs typeface="Arial" panose="020B0604020202020204" pitchFamily="34" charset="0"/>
              </a:rPr>
              <a:t>қатысу</a:t>
            </a:r>
            <a:r>
              <a:rPr lang="ru-RU" sz="11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b="1" dirty="0" err="1">
                <a:latin typeface="Arial" panose="020B0604020202020204" pitchFamily="34" charset="0"/>
                <a:cs typeface="Arial" panose="020B0604020202020204" pitchFamily="34" charset="0"/>
              </a:rPr>
              <a:t>үлесі</a:t>
            </a:r>
            <a:r>
              <a:rPr lang="ru-RU" sz="115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жарғылық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капиталдағы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49% -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ға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endParaRPr lang="ru-RU" sz="1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304188" y="3524224"/>
            <a:ext cx="5494045" cy="1443172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304188" y="5202572"/>
            <a:ext cx="5481128" cy="1345086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61716" y="1562972"/>
            <a:ext cx="5715220" cy="1705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buSzPct val="80000"/>
            </a:pP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Компания </a:t>
            </a:r>
            <a:r>
              <a:rPr lang="ru-R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жобаларды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қарастыруда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келесі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кезең-кезеңмен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тәсілді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ұстанады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buSzPct val="80000"/>
              <a:buFont typeface="Arial" panose="020B0604020202020204" pitchFamily="34" charset="0"/>
              <a:buChar char="•"/>
            </a:pP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Алдын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ала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талдау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>
              <a:buSzPct val="80000"/>
              <a:buFont typeface="Arial" panose="020B0604020202020204" pitchFamily="34" charset="0"/>
              <a:buChar char="•"/>
            </a:pP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Жобаға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портфельдік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компанияға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кешенді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сараптама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жүргізу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жоба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инвестициялық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тәуекелдерді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бағалау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>
              <a:buSzPct val="80000"/>
              <a:buFont typeface="Arial" panose="020B0604020202020204" pitchFamily="34" charset="0"/>
              <a:buChar char="•"/>
            </a:pP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Жобаға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жобалау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компаниясына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due diligence)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кешенді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тексеру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жүргізу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171450" indent="-171450">
              <a:buSzPct val="80000"/>
              <a:buFont typeface="Arial" panose="020B0604020202020204" pitchFamily="34" charset="0"/>
              <a:buChar char="•"/>
            </a:pP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Портфельдік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компанияның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жарғылық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капиталына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қатысу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>
              <a:buSzPct val="80000"/>
              <a:buFont typeface="Arial" panose="020B0604020202020204" pitchFamily="34" charset="0"/>
              <a:buChar char="•"/>
            </a:pP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Инвестицияларды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бақылауды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мониторингті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ұйымдастыру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>
              <a:buSzPct val="80000"/>
              <a:buFont typeface="Arial" panose="020B0604020202020204" pitchFamily="34" charset="0"/>
              <a:buChar char="•"/>
            </a:pP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Компанияның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жобадан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шығуы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453559" y="3255867"/>
            <a:ext cx="1746055" cy="27699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Жобаларды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басқару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261716" y="3534095"/>
            <a:ext cx="5536518" cy="140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buSzPct val="80000"/>
            </a:pP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Компания </a:t>
            </a:r>
            <a:r>
              <a:rPr lang="ru-R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жобаны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портфельдік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компанияны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басқаруды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мынадай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түрде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жүзеге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асырады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buSzPct val="80000"/>
              <a:buFont typeface="Arial" panose="020B0604020202020204" pitchFamily="34" charset="0"/>
              <a:buChar char="•"/>
            </a:pP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Ақшаның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мақсатты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пайдаланылуын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бақылау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мақсатында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банктік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шот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ашу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>
              <a:buSzPct val="80000"/>
              <a:buFont typeface="Arial" panose="020B0604020202020204" pitchFamily="34" charset="0"/>
              <a:buChar char="•"/>
            </a:pP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Портфельдік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компания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ұсынатын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жүйелі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жоспарлы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есептілікті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ұйымдастыру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бақылау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>
              <a:buSzPct val="80000"/>
              <a:buFont typeface="Arial" panose="020B0604020202020204" pitchFamily="34" charset="0"/>
              <a:buChar char="•"/>
            </a:pP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Басқару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органдарында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өкілдік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портфельдік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компанияны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корпоративтік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басқаруға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қатысу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Заңнамада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тыйым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салынбаған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өзге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де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басқару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нысандары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271514" y="5211522"/>
            <a:ext cx="5446273" cy="930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buSzPct val="80000"/>
            </a:pP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Компания </a:t>
            </a:r>
            <a:r>
              <a:rPr lang="ru-R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инвестициядан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шығудың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төрт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сценарийін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қарастыруда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IPO (</a:t>
            </a:r>
            <a:r>
              <a:rPr lang="ru-R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бастапқы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жария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орналастыру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171450" indent="-171450">
              <a:buSzPct val="80000"/>
              <a:buFont typeface="Arial" panose="020B0604020202020204" pitchFamily="34" charset="0"/>
              <a:buChar char="•"/>
            </a:pP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Портфельдік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институционалдық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стратегиялық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инвесторларға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нарықтық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құны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сату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>
              <a:buSzPct val="80000"/>
              <a:buFont typeface="Arial" panose="020B0604020202020204" pitchFamily="34" charset="0"/>
              <a:buChar char="•"/>
            </a:pP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Стратегиялық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инвесторға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қатысу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үлесін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сату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>
              <a:buSzPct val="80000"/>
              <a:buFont typeface="Arial" panose="020B0604020202020204" pitchFamily="34" charset="0"/>
              <a:buChar char="•"/>
            </a:pP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Саланың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стратегиялық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дамуы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Самұрық-Қазына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"ҰӘҚ" АҚ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қатысу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үлесін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сату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453559" y="4830631"/>
            <a:ext cx="1825243" cy="27699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>
              <a:buSzPct val="80000"/>
            </a:pP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Инвестициядан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шығу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44068" y="1307529"/>
            <a:ext cx="3019481" cy="24006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1200" b="1" dirty="0" err="1">
                <a:latin typeface="Arial" panose="020B0604020202020204" pitchFamily="34" charset="0"/>
              </a:rPr>
              <a:t>Инвестициялық</a:t>
            </a:r>
            <a:r>
              <a:rPr lang="ru-RU" altLang="ru-RU" sz="1200" b="1" dirty="0"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latin typeface="Arial" panose="020B0604020202020204" pitchFamily="34" charset="0"/>
              </a:rPr>
              <a:t>шешімдер</a:t>
            </a:r>
            <a:r>
              <a:rPr lang="ru-RU" altLang="ru-RU" sz="1200" b="1" dirty="0"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latin typeface="Arial" panose="020B0604020202020204" pitchFamily="34" charset="0"/>
              </a:rPr>
              <a:t>қабылдау</a:t>
            </a:r>
            <a:endParaRPr lang="ru-RU" altLang="ru-RU" sz="1200" b="1" dirty="0">
              <a:latin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9FEE-6622-4CC2-865F-32642F5A0CD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006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2" descr="http://www.inform.kz/fotoarticles/201406042028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29" y="1951411"/>
            <a:ext cx="1391503" cy="771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Картинки по запросу казахэкспор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78" y="2871124"/>
            <a:ext cx="1401490" cy="63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http://www.inform.kz/fotoarticles/201205171332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29" y="3507867"/>
            <a:ext cx="1501344" cy="91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10"/>
          <p:cNvSpPr txBox="1"/>
          <p:nvPr/>
        </p:nvSpPr>
        <p:spPr>
          <a:xfrm>
            <a:off x="183323" y="183989"/>
            <a:ext cx="8941627" cy="461665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rIns="34289">
            <a:spAutoFit/>
          </a:bodyPr>
          <a:lstStyle>
            <a:lvl1pPr algn="l" defTabSz="914400">
              <a:defRPr sz="4000" b="0">
                <a:solidFill>
                  <a:srgbClr val="4FB6E8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rPr lang="ru-RU" sz="2400" b="1" dirty="0">
                <a:solidFill>
                  <a:schemeClr val="tx1"/>
                </a:solidFill>
              </a:rPr>
              <a:t>"</a:t>
            </a:r>
            <a:r>
              <a:rPr lang="ru-RU" sz="2400" b="1" dirty="0" err="1">
                <a:solidFill>
                  <a:schemeClr val="tx1"/>
                </a:solidFill>
              </a:rPr>
              <a:t>Бәйтерек</a:t>
            </a:r>
            <a:r>
              <a:rPr lang="ru-RU" sz="2400" b="1" dirty="0">
                <a:solidFill>
                  <a:schemeClr val="tx1"/>
                </a:solidFill>
              </a:rPr>
              <a:t>" </a:t>
            </a:r>
            <a:r>
              <a:rPr lang="ru-RU" sz="2400" b="1" dirty="0" err="1">
                <a:solidFill>
                  <a:schemeClr val="tx1"/>
                </a:solidFill>
              </a:rPr>
              <a:t>холдингі</a:t>
            </a:r>
            <a:r>
              <a:rPr lang="ru-RU" sz="2400" b="1" dirty="0">
                <a:solidFill>
                  <a:schemeClr val="tx1"/>
                </a:solidFill>
              </a:rPr>
              <a:t> " АҚ </a:t>
            </a:r>
            <a:r>
              <a:rPr lang="ru-RU" sz="2400" b="1" dirty="0" err="1">
                <a:solidFill>
                  <a:schemeClr val="tx1"/>
                </a:solidFill>
              </a:rPr>
              <a:t>қаржылық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қолдау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шаралары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86084" y="1951411"/>
            <a:ext cx="1630317" cy="823778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Bef>
                <a:spcPts val="175"/>
              </a:spcBef>
            </a:pPr>
            <a:r>
              <a:rPr lang="ru-RU" alt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Ірі</a:t>
            </a:r>
            <a:r>
              <a:rPr lang="ru-RU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alt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инвестициялық</a:t>
            </a:r>
            <a:r>
              <a:rPr lang="ru-RU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alt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жобаларды</a:t>
            </a:r>
            <a:r>
              <a:rPr lang="ru-RU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орта </a:t>
            </a:r>
            <a:r>
              <a:rPr lang="ru-RU" alt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және</a:t>
            </a:r>
            <a:r>
              <a:rPr lang="ru-RU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alt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ұзақ</a:t>
            </a:r>
            <a:r>
              <a:rPr lang="ru-RU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alt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мерзімді</a:t>
            </a:r>
            <a:r>
              <a:rPr lang="ru-RU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alt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кредиттеу</a:t>
            </a:r>
            <a:endParaRPr lang="ru-RU" alt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279900" y="1951411"/>
            <a:ext cx="1638301" cy="81416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956300" y="1951411"/>
            <a:ext cx="1928100" cy="81416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957624" y="1951411"/>
            <a:ext cx="1458209" cy="796446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489057" y="1951411"/>
            <a:ext cx="1386920" cy="796446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603500" y="2863960"/>
            <a:ext cx="1612901" cy="674592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279900" y="2863960"/>
            <a:ext cx="1638301" cy="674592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956300" y="2863960"/>
            <a:ext cx="1928100" cy="674592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957624" y="2863960"/>
            <a:ext cx="1458209" cy="674592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9489057" y="2863960"/>
            <a:ext cx="1386920" cy="674592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603500" y="3616166"/>
            <a:ext cx="1612901" cy="680684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603500" y="4402562"/>
            <a:ext cx="1612901" cy="683699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603500" y="1409992"/>
            <a:ext cx="8272477" cy="49818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Құралдардың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түрлері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295324" y="2030554"/>
            <a:ext cx="1676400" cy="6832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ts val="175"/>
              </a:spcBef>
            </a:pPr>
            <a:r>
              <a:rPr lang="ru-RU" altLang="ru-RU" sz="12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Экспорттық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/ экспорт </a:t>
            </a:r>
            <a:r>
              <a:rPr lang="ru-RU" altLang="ru-RU" sz="12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алдындағы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altLang="ru-RU" sz="12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операцияларға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кредит беру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  <a:sym typeface="Georgia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930902" y="1965485"/>
            <a:ext cx="1946682" cy="6832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175"/>
              </a:spcBef>
            </a:pPr>
            <a:r>
              <a:rPr lang="ru-RU" altLang="ru-RU" sz="12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Іске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altLang="ru-RU" sz="12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асырылатын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altLang="ru-RU" sz="12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инвестициялық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altLang="ru-RU" sz="12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жобалар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altLang="ru-RU" sz="12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шеңберінде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altLang="ru-RU" sz="12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ағымдағы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altLang="ru-RU" sz="12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қызметті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несиелендіру</a:t>
            </a:r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950808" y="2125586"/>
            <a:ext cx="1458209" cy="3877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175"/>
              </a:spcBef>
              <a:buFont typeface="Arial"/>
              <a:buNone/>
            </a:pPr>
            <a:r>
              <a:rPr lang="ru-RU" altLang="ru-RU" sz="12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Банкаралық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altLang="ru-RU" sz="12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кредиттеу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altLang="ru-RU" sz="12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құралы</a:t>
            </a:r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422649" y="2178287"/>
            <a:ext cx="1562099" cy="3877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175"/>
              </a:spcBef>
            </a:pPr>
            <a:r>
              <a:rPr lang="ru-RU" altLang="ru-RU" sz="12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Үлестік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altLang="ru-RU" sz="12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қаржыландыру</a:t>
            </a:r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781160" y="2945314"/>
            <a:ext cx="1282980" cy="5355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175"/>
              </a:spcBef>
            </a:pPr>
            <a:r>
              <a:rPr lang="ru-RU" altLang="ru-RU" sz="12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Экспорттаушының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altLang="ru-RU" sz="12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кредитін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altLang="ru-RU" sz="12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сақтандыру</a:t>
            </a:r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330702" y="2994903"/>
            <a:ext cx="1524000" cy="5355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175"/>
              </a:spcBef>
            </a:pP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Экспорт </a:t>
            </a:r>
            <a:r>
              <a:rPr lang="ru-RU" altLang="ru-RU" sz="12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алдындағы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altLang="ru-RU" sz="12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қаржыландыру</a:t>
            </a:r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192641" y="2986917"/>
            <a:ext cx="1609371" cy="3877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175"/>
              </a:spcBef>
            </a:pPr>
            <a:r>
              <a:rPr lang="ru-RU" altLang="ru-RU" sz="12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Саудалық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altLang="ru-RU" sz="12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қаржыландыру</a:t>
            </a:r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069085" y="2994903"/>
            <a:ext cx="1278115" cy="3877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175"/>
              </a:spcBef>
              <a:buFont typeface="Arial"/>
              <a:buNone/>
            </a:pPr>
            <a:r>
              <a:rPr lang="ru-RU" altLang="ru-RU" sz="12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Қарыздарды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altLang="ru-RU" sz="12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сақтандыру</a:t>
            </a:r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9347200" y="2955540"/>
            <a:ext cx="1584187" cy="3877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175"/>
              </a:spcBef>
              <a:buClr>
                <a:srgbClr val="000000"/>
              </a:buClr>
              <a:defRPr/>
            </a:pPr>
            <a:r>
              <a:rPr lang="ru-RU" altLang="ru-RU" sz="12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Аванстық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altLang="ru-RU" sz="12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төлемді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altLang="ru-RU" sz="12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сақтандыру</a:t>
            </a:r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690982" y="3787029"/>
            <a:ext cx="1463333" cy="3877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ts val="175"/>
              </a:spcBef>
              <a:buClr>
                <a:srgbClr val="000000"/>
              </a:buClr>
              <a:defRPr/>
            </a:pP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Үлестік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қаржыландыру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  <a:sym typeface="Georgia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781160" y="4400847"/>
            <a:ext cx="132079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2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Жобалық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altLang="ru-RU" sz="12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құжаттаманы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altLang="ru-RU" sz="12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әзірлеу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330702" y="4402562"/>
            <a:ext cx="1953720" cy="683699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292600" y="4402562"/>
            <a:ext cx="2100432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2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Инвесторларды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altLang="ru-RU" sz="12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тарту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lang="ru-RU" altLang="ru-RU" sz="12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борыштық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altLang="ru-RU" sz="12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қаржыландыруды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altLang="ru-RU" sz="12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ұйымдастыру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48278" y="1405393"/>
            <a:ext cx="2271398" cy="49818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07551" y="1472866"/>
            <a:ext cx="1621471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Ұйымдастыру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ятиугольник 50"/>
          <p:cNvSpPr/>
          <p:nvPr/>
        </p:nvSpPr>
        <p:spPr>
          <a:xfrm>
            <a:off x="248276" y="1946493"/>
            <a:ext cx="2271400" cy="832504"/>
          </a:xfrm>
          <a:prstGeom prst="homePlate">
            <a:avLst/>
          </a:prstGeom>
          <a:noFill/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Пятиугольник 51"/>
          <p:cNvSpPr/>
          <p:nvPr/>
        </p:nvSpPr>
        <p:spPr>
          <a:xfrm>
            <a:off x="248276" y="2873414"/>
            <a:ext cx="2271400" cy="665138"/>
          </a:xfrm>
          <a:prstGeom prst="homePlate">
            <a:avLst/>
          </a:prstGeom>
          <a:noFill/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3" name="Пятиугольник 52"/>
          <p:cNvSpPr/>
          <p:nvPr/>
        </p:nvSpPr>
        <p:spPr>
          <a:xfrm>
            <a:off x="248276" y="3616049"/>
            <a:ext cx="2271400" cy="680801"/>
          </a:xfrm>
          <a:prstGeom prst="homePlate">
            <a:avLst/>
          </a:prstGeom>
          <a:noFill/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Пятиугольник 53"/>
          <p:cNvSpPr/>
          <p:nvPr/>
        </p:nvSpPr>
        <p:spPr>
          <a:xfrm>
            <a:off x="248276" y="4414297"/>
            <a:ext cx="2271400" cy="671964"/>
          </a:xfrm>
          <a:prstGeom prst="homePlate">
            <a:avLst/>
          </a:prstGeom>
          <a:noFill/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79701" y="1135436"/>
            <a:ext cx="10769499" cy="55411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75773" y="1005734"/>
            <a:ext cx="10600204" cy="27152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45147" y="1022696"/>
            <a:ext cx="10836727" cy="2862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Бақылаудағы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ұйымдар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бөлінісіндегі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құралдар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түрлері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47" y="4424196"/>
            <a:ext cx="1506054" cy="57685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18" y="5333721"/>
            <a:ext cx="1474914" cy="418686"/>
          </a:xfrm>
          <a:prstGeom prst="rect">
            <a:avLst/>
          </a:prstGeom>
          <a:ln>
            <a:noFill/>
          </a:ln>
        </p:spPr>
      </p:pic>
      <p:pic>
        <p:nvPicPr>
          <p:cNvPr id="55" name="Picture 2" descr="http://cdn.damu.kz/images/logo_damu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57" y="6054171"/>
            <a:ext cx="1481776" cy="45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Пятиугольник 55"/>
          <p:cNvSpPr/>
          <p:nvPr/>
        </p:nvSpPr>
        <p:spPr>
          <a:xfrm>
            <a:off x="248276" y="5197790"/>
            <a:ext cx="2271400" cy="671964"/>
          </a:xfrm>
          <a:prstGeom prst="homePlate">
            <a:avLst/>
          </a:prstGeom>
          <a:noFill/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7" name="Пятиугольник 56"/>
          <p:cNvSpPr/>
          <p:nvPr/>
        </p:nvSpPr>
        <p:spPr>
          <a:xfrm>
            <a:off x="248276" y="5945558"/>
            <a:ext cx="2271400" cy="671964"/>
          </a:xfrm>
          <a:prstGeom prst="homePlate">
            <a:avLst/>
          </a:prstGeom>
          <a:noFill/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606266" y="5190037"/>
            <a:ext cx="1612901" cy="680684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606266" y="5953400"/>
            <a:ext cx="1612901" cy="657594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693748" y="5286083"/>
            <a:ext cx="1463333" cy="5355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ts val="175"/>
              </a:spcBef>
              <a:buClr>
                <a:srgbClr val="000000"/>
              </a:buClr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Инновация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трансферті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және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енгізу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  <a:sym typeface="Georgia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519676" y="5974718"/>
            <a:ext cx="1760224" cy="3877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175"/>
              </a:spcBef>
              <a:buClr>
                <a:srgbClr val="000000"/>
              </a:buClr>
            </a:pP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Шағын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орта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кәсіпкерлікті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дамыту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785797" y="5972179"/>
            <a:ext cx="1612901" cy="657594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794494" y="6118192"/>
            <a:ext cx="1552706" cy="24006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175"/>
              </a:spcBef>
              <a:buClr>
                <a:srgbClr val="000000"/>
              </a:buClr>
            </a:pP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Кепілдік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беру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6086306" y="5965071"/>
            <a:ext cx="1612901" cy="657594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086306" y="5986389"/>
            <a:ext cx="1612901" cy="6832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175"/>
              </a:spcBef>
              <a:buClr>
                <a:srgbClr val="000000"/>
              </a:buClr>
            </a:pP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Бағдарламалар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шеңберінде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жобаларды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субсидиялау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302991" y="5972179"/>
            <a:ext cx="1612901" cy="657594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326082" y="6122450"/>
            <a:ext cx="1528620" cy="24006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175"/>
              </a:spcBef>
              <a:buClr>
                <a:srgbClr val="000000"/>
              </a:buClr>
            </a:pP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Несие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беру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9FEE-6622-4CC2-865F-32642F5A0CD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592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/>
          <p:cNvSpPr/>
          <p:nvPr/>
        </p:nvSpPr>
        <p:spPr>
          <a:xfrm>
            <a:off x="5593976" y="4959238"/>
            <a:ext cx="1963271" cy="9048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нефтегазовый сервис, энергетика, недвижимость, финансовый, страховой сектор, </a:t>
            </a:r>
          </a:p>
          <a:p>
            <a:pPr algn="ctr">
              <a:lnSpc>
                <a:spcPct val="80000"/>
              </a:lnSpc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Капитализация фонда:</a:t>
            </a:r>
          </a:p>
          <a:p>
            <a:pPr algn="ctr">
              <a:lnSpc>
                <a:spcPct val="80000"/>
              </a:lnSpc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500 млн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7355634" y="3507621"/>
            <a:ext cx="1776981" cy="9048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Инфраструктурные проекты, недвижимость, разведка и добыча и др., кроме нефти и газа</a:t>
            </a:r>
          </a:p>
          <a:p>
            <a:pPr algn="ctr">
              <a:lnSpc>
                <a:spcPct val="80000"/>
              </a:lnSpc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Капитализация фонда:</a:t>
            </a:r>
          </a:p>
          <a:p>
            <a:pPr algn="ctr">
              <a:lnSpc>
                <a:spcPct val="80000"/>
              </a:lnSpc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200 млн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1" name="Picture 2" descr="http://www.inform.kz/fotoarticles/201205171332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44" y="1241472"/>
            <a:ext cx="1124389" cy="687125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5" name="Прямоугольник 10"/>
          <p:cNvSpPr txBox="1"/>
          <p:nvPr/>
        </p:nvSpPr>
        <p:spPr>
          <a:xfrm>
            <a:off x="183323" y="183989"/>
            <a:ext cx="10576231" cy="461665"/>
          </a:xfrm>
          <a:prstGeom prst="rect">
            <a:avLst/>
          </a:prstGeom>
          <a:ln>
            <a:noFil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34289" rIns="34289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4FB6E8"/>
                </a:solidFill>
                <a:latin typeface="Arial" panose="020B0604020202020204" pitchFamily="34" charset="0"/>
                <a:ea typeface="Futura"/>
                <a:cs typeface="Arial" panose="020B0604020202020204" pitchFamily="34" charset="0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"</a:t>
            </a:r>
            <a:r>
              <a:rPr lang="ru-RU" dirty="0" err="1">
                <a:solidFill>
                  <a:schemeClr val="tx1"/>
                </a:solidFill>
              </a:rPr>
              <a:t>Бәйтерек</a:t>
            </a:r>
            <a:r>
              <a:rPr lang="ru-RU" dirty="0">
                <a:solidFill>
                  <a:schemeClr val="tx1"/>
                </a:solidFill>
              </a:rPr>
              <a:t>" </a:t>
            </a:r>
            <a:r>
              <a:rPr lang="ru-RU" dirty="0" err="1">
                <a:solidFill>
                  <a:schemeClr val="tx1"/>
                </a:solidFill>
              </a:rPr>
              <a:t>холдингі</a:t>
            </a:r>
            <a:r>
              <a:rPr lang="ru-RU" dirty="0">
                <a:solidFill>
                  <a:schemeClr val="tx1"/>
                </a:solidFill>
              </a:rPr>
              <a:t> " АҚ </a:t>
            </a:r>
            <a:r>
              <a:rPr lang="ru-RU" dirty="0" err="1">
                <a:solidFill>
                  <a:schemeClr val="tx1"/>
                </a:solidFill>
              </a:rPr>
              <a:t>қаржылық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қолдау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шаралары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701" y="1135436"/>
            <a:ext cx="10806546" cy="55411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5773" y="1005734"/>
            <a:ext cx="10600204" cy="27152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147" y="1022696"/>
            <a:ext cx="10836727" cy="2862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Қазына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Капитал Менеджмент "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АҚ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6902" y="1339556"/>
            <a:ext cx="3545347" cy="528939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12381" y="1339556"/>
            <a:ext cx="7120077" cy="528939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79701" y="1547826"/>
            <a:ext cx="3558713" cy="4162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150" b="1" dirty="0">
                <a:latin typeface="Arial" panose="020B0604020202020204" pitchFamily="34" charset="0"/>
                <a:cs typeface="Arial" panose="020B0604020202020204" pitchFamily="34" charset="0"/>
              </a:rPr>
              <a:t>Институт </a:t>
            </a:r>
            <a:r>
              <a:rPr lang="ru-RU" sz="1150" b="1" dirty="0" err="1"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1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2007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жылы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ҚР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Президентінің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Жарлығымен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құрылған</a:t>
            </a:r>
            <a:r>
              <a:rPr lang="ru-RU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Қазақстан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Үкіметіне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жалғыз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акционер - "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Бәйтерек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Ұлттық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басқарушы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холдингі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" АҚ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тиесілі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, оны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Қазақстан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Премьер-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Министрі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басқарады</a:t>
            </a:r>
            <a:r>
              <a:rPr lang="ru-RU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150" b="1" dirty="0" err="1">
                <a:latin typeface="Arial" panose="020B0604020202020204" pitchFamily="34" charset="0"/>
                <a:cs typeface="Arial" panose="020B0604020202020204" pitchFamily="34" charset="0"/>
              </a:rPr>
              <a:t>Мәртебесі</a:t>
            </a:r>
            <a:r>
              <a:rPr lang="ru-RU" sz="1150" b="1" dirty="0">
                <a:latin typeface="Arial" panose="020B0604020202020204" pitchFamily="34" charset="0"/>
                <a:cs typeface="Arial" panose="020B0604020202020204" pitchFamily="34" charset="0"/>
              </a:rPr>
              <a:t> мен мандат</a:t>
            </a:r>
            <a:r>
              <a:rPr lang="ru-RU" sz="1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Қазақстанның</a:t>
            </a:r>
            <a:r>
              <a:rPr lang="ru-RU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тұрақты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экономикалық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дамуына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жәрдемдесу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мақсатында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Қазақстанда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private equity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инфрақұрылымын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дамыту</a:t>
            </a:r>
            <a:r>
              <a:rPr lang="ru-RU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Қазақстанда</a:t>
            </a:r>
            <a:r>
              <a:rPr lang="ru-RU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private equity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тиімді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дамыту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басқарушы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компаниялар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қорлардың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дербес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кластерін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қалыптастыру</a:t>
            </a:r>
            <a:r>
              <a:rPr lang="ru-RU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150" b="1" dirty="0">
                <a:latin typeface="Arial" panose="020B0604020202020204" pitchFamily="34" charset="0"/>
                <a:cs typeface="Arial" panose="020B0604020202020204" pitchFamily="34" charset="0"/>
              </a:rPr>
              <a:t>Портфель</a:t>
            </a:r>
            <a:r>
              <a:rPr lang="ru-RU" sz="1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ҚКМ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тікелей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инвестициялардың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перспективалық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стратегиялық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маңызды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қорларына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инвестициялайды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1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БКМ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қатысуымен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тікелей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инвестициялар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қоры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, 5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Белсенді</a:t>
            </a:r>
            <a:r>
              <a:rPr lang="ru-RU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Қор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Қазақстан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Президенті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Үкіметінің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бастамасымен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құрылған</a:t>
            </a:r>
            <a:r>
              <a:rPr lang="ru-RU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Инвестициялаудың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дәстүрлі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көкжиегі-5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жыл</a:t>
            </a:r>
            <a:endParaRPr lang="en-US" sz="1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Объект 2">
            <a:extLst>
              <a:ext uri="{FF2B5EF4-FFF2-40B4-BE49-F238E27FC236}">
                <a16:creationId xmlns:a16="http://schemas.microsoft.com/office/drawing/2014/main" id="{7A12B521-6FD1-8D4E-9FE8-952ABBA50055}"/>
              </a:ext>
            </a:extLst>
          </p:cNvPr>
          <p:cNvSpPr txBox="1">
            <a:spLocks/>
          </p:cNvSpPr>
          <p:nvPr/>
        </p:nvSpPr>
        <p:spPr bwMode="auto">
          <a:xfrm>
            <a:off x="6082058" y="1297840"/>
            <a:ext cx="2520950" cy="536628"/>
          </a:xfrm>
          <a:prstGeom prst="rect">
            <a:avLst/>
          </a:prstGeom>
          <a:ln>
            <a:noFill/>
            <a:headEnd/>
            <a:tailEnd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175"/>
              </a:spcBef>
              <a:buFont typeface="Arial" panose="020B0604020202020204" pitchFamily="34" charset="0"/>
              <a:buNone/>
            </a:pPr>
            <a:r>
              <a:rPr lang="ru-RU" altLang="ru-RU" sz="1400" b="1" kern="1200" dirty="0">
                <a:latin typeface="Arial" panose="020B0604020202020204" pitchFamily="34" charset="0"/>
              </a:rPr>
              <a:t>Инструменты – Фонды</a:t>
            </a:r>
          </a:p>
          <a:p>
            <a:pPr algn="ctr">
              <a:lnSpc>
                <a:spcPct val="80000"/>
              </a:lnSpc>
              <a:spcBef>
                <a:spcPts val="175"/>
              </a:spcBef>
              <a:buFont typeface="Arial" panose="020B0604020202020204" pitchFamily="34" charset="0"/>
              <a:buNone/>
            </a:pPr>
            <a:r>
              <a:rPr lang="en-US" sz="1400" dirty="0">
                <a:hlinkClick r:id="rId4"/>
              </a:rPr>
              <a:t>http://kcm-kazyna.kz/funds</a:t>
            </a:r>
            <a:endParaRPr lang="ru-RU" altLang="ru-RU" sz="1400" b="1" kern="1200" dirty="0">
              <a:latin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868057" y="1761565"/>
            <a:ext cx="6983719" cy="481500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Rectangle 14"/>
          <p:cNvSpPr/>
          <p:nvPr/>
        </p:nvSpPr>
        <p:spPr bwMode="auto">
          <a:xfrm>
            <a:off x="5677681" y="4397661"/>
            <a:ext cx="1783549" cy="51154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err="1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Falah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 Growth Fund</a:t>
            </a:r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(2008)</a:t>
            </a:r>
          </a:p>
        </p:txBody>
      </p:sp>
      <p:sp>
        <p:nvSpPr>
          <p:cNvPr id="35" name="Rectangle 14"/>
          <p:cNvSpPr/>
          <p:nvPr/>
        </p:nvSpPr>
        <p:spPr bwMode="auto">
          <a:xfrm>
            <a:off x="5677681" y="3083380"/>
            <a:ext cx="1666205" cy="3549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>
              <a:solidFill>
                <a:schemeClr val="tx1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Wolfensohn</a:t>
            </a: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 Capital Partners</a:t>
            </a:r>
            <a:endParaRPr lang="ru-RU" sz="1100" b="1" dirty="0">
              <a:solidFill>
                <a:schemeClr val="tx1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(2008)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>
              <a:solidFill>
                <a:schemeClr val="tx1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36" name="Rectangle 14"/>
          <p:cNvSpPr/>
          <p:nvPr/>
        </p:nvSpPr>
        <p:spPr bwMode="auto">
          <a:xfrm>
            <a:off x="7434902" y="3083381"/>
            <a:ext cx="1600992" cy="37894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CITIC </a:t>
            </a:r>
            <a:r>
              <a:rPr lang="en-US" sz="1100" dirty="0" err="1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Kazyna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  Investment Fund I</a:t>
            </a:r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(2010)</a:t>
            </a:r>
          </a:p>
        </p:txBody>
      </p:sp>
      <p:sp>
        <p:nvSpPr>
          <p:cNvPr id="37" name="Rectangle 14"/>
          <p:cNvSpPr/>
          <p:nvPr/>
        </p:nvSpPr>
        <p:spPr bwMode="auto">
          <a:xfrm>
            <a:off x="9132614" y="3079378"/>
            <a:ext cx="1571245" cy="38198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marL="0" lvl="1" algn="ctr" defTabSz="995363">
              <a:spcBef>
                <a:spcPct val="20000"/>
              </a:spcBef>
              <a:buClr>
                <a:srgbClr val="595959"/>
              </a:buClr>
              <a:buSzPct val="100000"/>
              <a:defRPr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DBK Equity Fund</a:t>
            </a:r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39" name="Rectangle 14"/>
          <p:cNvSpPr/>
          <p:nvPr/>
        </p:nvSpPr>
        <p:spPr bwMode="auto">
          <a:xfrm>
            <a:off x="3929220" y="4397850"/>
            <a:ext cx="1671166" cy="51154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Russian-Kazakhstan Nanotechnologies Fund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(</a:t>
            </a:r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2008)</a:t>
            </a:r>
          </a:p>
        </p:txBody>
      </p:sp>
      <p:sp>
        <p:nvSpPr>
          <p:cNvPr id="40" name="Rectangle 14"/>
          <p:cNvSpPr/>
          <p:nvPr/>
        </p:nvSpPr>
        <p:spPr bwMode="auto">
          <a:xfrm>
            <a:off x="5692513" y="1841630"/>
            <a:ext cx="1651210" cy="48699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lvl="0" algn="ctr" defTabSz="839588" fontAlgn="ctr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60000"/>
              <a:defRPr/>
            </a:pP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Macquarie Russia and CIS Infrastructure Fund</a:t>
            </a:r>
            <a:endParaRPr lang="ru-RU" sz="1100" b="1" dirty="0">
              <a:solidFill>
                <a:schemeClr val="tx1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(200</a:t>
            </a: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9</a:t>
            </a:r>
            <a:r>
              <a:rPr lang="ru-RU" sz="1100" b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)</a:t>
            </a:r>
          </a:p>
        </p:txBody>
      </p:sp>
      <p:sp>
        <p:nvSpPr>
          <p:cNvPr id="41" name="Rectangle 14"/>
          <p:cNvSpPr/>
          <p:nvPr/>
        </p:nvSpPr>
        <p:spPr bwMode="auto">
          <a:xfrm>
            <a:off x="3918437" y="1852866"/>
            <a:ext cx="1654868" cy="50311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>
              <a:solidFill>
                <a:schemeClr val="tx1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lvl="0" algn="ctr" defTabSz="839588" fontAlgn="ctr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60000"/>
              <a:defRPr/>
            </a:pPr>
            <a:r>
              <a:rPr lang="en-US" sz="110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Aureos</a:t>
            </a: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 Central Asia Fund</a:t>
            </a:r>
            <a:endParaRPr lang="ru-RU" sz="1100" b="1" dirty="0">
              <a:solidFill>
                <a:schemeClr val="tx1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(200</a:t>
            </a: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7</a:t>
            </a:r>
            <a:r>
              <a:rPr lang="ru-RU" sz="1100" b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)</a:t>
            </a:r>
          </a:p>
        </p:txBody>
      </p:sp>
      <p:sp>
        <p:nvSpPr>
          <p:cNvPr id="42" name="Rectangle 14"/>
          <p:cNvSpPr/>
          <p:nvPr/>
        </p:nvSpPr>
        <p:spPr bwMode="auto">
          <a:xfrm>
            <a:off x="3919477" y="3070249"/>
            <a:ext cx="1663636" cy="37040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lvl="0" algn="ctr" defTabSz="839588" fontAlgn="ctr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60000"/>
              <a:defRPr/>
            </a:pP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Kazakhstan Growth Fund</a:t>
            </a:r>
            <a:endParaRPr lang="ru-RU" sz="1100" b="1" dirty="0">
              <a:solidFill>
                <a:schemeClr val="tx1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(20</a:t>
            </a: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09</a:t>
            </a:r>
            <a:r>
              <a:rPr lang="ru-RU" sz="1100" b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)</a:t>
            </a:r>
          </a:p>
        </p:txBody>
      </p:sp>
      <p:sp>
        <p:nvSpPr>
          <p:cNvPr id="44" name="Rectangle 14"/>
          <p:cNvSpPr/>
          <p:nvPr/>
        </p:nvSpPr>
        <p:spPr bwMode="auto">
          <a:xfrm>
            <a:off x="9124950" y="1859867"/>
            <a:ext cx="1578910" cy="46821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Islamic Infrastructure Fund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(2009)</a:t>
            </a:r>
          </a:p>
        </p:txBody>
      </p:sp>
      <p:sp>
        <p:nvSpPr>
          <p:cNvPr id="45" name="Rectangle 14"/>
          <p:cNvSpPr/>
          <p:nvPr/>
        </p:nvSpPr>
        <p:spPr bwMode="auto">
          <a:xfrm>
            <a:off x="7516905" y="4414533"/>
            <a:ext cx="1502781" cy="50709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marL="0" lvl="1" algn="ctr" defTabSz="995363">
              <a:spcBef>
                <a:spcPct val="20000"/>
              </a:spcBef>
              <a:buClr>
                <a:srgbClr val="595959"/>
              </a:buClr>
              <a:buSzPct val="100000"/>
              <a:defRPr/>
            </a:pPr>
            <a:r>
              <a:rPr lang="en-US" sz="1100" dirty="0" err="1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Baiterek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 Venture Fund</a:t>
            </a:r>
          </a:p>
          <a:p>
            <a:pPr marL="0" lvl="1" algn="ctr" defTabSz="995363">
              <a:spcBef>
                <a:spcPct val="20000"/>
              </a:spcBef>
              <a:buClr>
                <a:srgbClr val="595959"/>
              </a:buClr>
              <a:buSzPct val="100000"/>
              <a:defRPr/>
            </a:pPr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(201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4</a:t>
            </a:r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)</a:t>
            </a:r>
          </a:p>
        </p:txBody>
      </p:sp>
      <p:sp>
        <p:nvSpPr>
          <p:cNvPr id="46" name="Rectangle 14"/>
          <p:cNvSpPr/>
          <p:nvPr/>
        </p:nvSpPr>
        <p:spPr bwMode="auto">
          <a:xfrm>
            <a:off x="7416364" y="1842682"/>
            <a:ext cx="1654868" cy="47648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lvl="0" algn="ctr" defTabSz="839588" fontAlgn="ctr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60000"/>
              <a:defRPr/>
            </a:pP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ADM Kazakhstan Capital Restructuring Fund</a:t>
            </a:r>
            <a:endParaRPr lang="ru-RU" sz="1100" b="1" dirty="0">
              <a:solidFill>
                <a:schemeClr val="tx1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(20</a:t>
            </a: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10</a:t>
            </a:r>
            <a:r>
              <a:rPr lang="ru-RU" sz="1100" b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)</a:t>
            </a:r>
          </a:p>
        </p:txBody>
      </p:sp>
      <p:sp>
        <p:nvSpPr>
          <p:cNvPr id="47" name="Rectangle 14"/>
          <p:cNvSpPr/>
          <p:nvPr/>
        </p:nvSpPr>
        <p:spPr bwMode="auto">
          <a:xfrm>
            <a:off x="9115376" y="4441735"/>
            <a:ext cx="1588483" cy="47223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marL="0" lvl="1" algn="ctr" defTabSz="995363">
              <a:spcBef>
                <a:spcPct val="20000"/>
              </a:spcBef>
              <a:buClr>
                <a:srgbClr val="595959"/>
              </a:buClr>
              <a:buSzPct val="100000"/>
              <a:defRPr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Kazakhstan Infrastructure Fund</a:t>
            </a:r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 (201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4</a:t>
            </a:r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)</a:t>
            </a:r>
          </a:p>
        </p:txBody>
      </p:sp>
      <p:sp>
        <p:nvSpPr>
          <p:cNvPr id="51" name="Rectangle 14"/>
          <p:cNvSpPr/>
          <p:nvPr/>
        </p:nvSpPr>
        <p:spPr bwMode="auto">
          <a:xfrm>
            <a:off x="3941486" y="5862138"/>
            <a:ext cx="1455079" cy="68863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marL="0" lvl="1" algn="ctr" defTabSz="995363">
              <a:spcBef>
                <a:spcPct val="20000"/>
              </a:spcBef>
              <a:buClr>
                <a:srgbClr val="595959"/>
              </a:buClr>
              <a:buSzPct val="100000"/>
              <a:defRPr/>
            </a:pPr>
            <a:r>
              <a:rPr lang="en-US" sz="1100" dirty="0" err="1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Almex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 – </a:t>
            </a:r>
            <a:r>
              <a:rPr lang="en-US" sz="1100" dirty="0" err="1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Baiterek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 Fund*</a:t>
            </a:r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0" lvl="1" algn="ctr" defTabSz="995363">
              <a:spcBef>
                <a:spcPct val="20000"/>
              </a:spcBef>
              <a:buClr>
                <a:srgbClr val="595959"/>
              </a:buClr>
              <a:buSzPct val="100000"/>
              <a:defRPr/>
            </a:pPr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(2015)</a:t>
            </a:r>
          </a:p>
        </p:txBody>
      </p:sp>
      <p:sp>
        <p:nvSpPr>
          <p:cNvPr id="54" name="Rectangle 14"/>
          <p:cNvSpPr/>
          <p:nvPr/>
        </p:nvSpPr>
        <p:spPr bwMode="auto">
          <a:xfrm>
            <a:off x="8322404" y="5872256"/>
            <a:ext cx="1578301" cy="72310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marL="0" lvl="1" algn="ctr" defTabSz="995363">
              <a:spcBef>
                <a:spcPct val="20000"/>
              </a:spcBef>
              <a:buClr>
                <a:srgbClr val="595959"/>
              </a:buClr>
              <a:buSzPct val="100000"/>
              <a:defRPr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KCM Sustainable Development Fund</a:t>
            </a:r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920223" y="2380491"/>
            <a:ext cx="1651295" cy="62544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714448" y="2364463"/>
            <a:ext cx="1638194" cy="6476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925136" y="3505680"/>
            <a:ext cx="1657728" cy="83971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9123961" y="2374417"/>
            <a:ext cx="1579899" cy="64284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01917" y="2408360"/>
            <a:ext cx="1725772" cy="6340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Шағын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орта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бизнесҚорды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капиталдандыру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:$37 млн.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631600" y="2376397"/>
            <a:ext cx="1725772" cy="6340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Инфрақұрылымдық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жобаларҚорды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капиталдандыру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:$ 650 млн .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817683" y="3474440"/>
            <a:ext cx="1862150" cy="76944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Тамақ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жеңіл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өнеркәсіп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, металлургия,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Ағаш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өңдеу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т. б.,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Қорды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капиталдандыру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:$80,8 млн.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9013203" y="2371914"/>
            <a:ext cx="1725772" cy="6340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Инфрақұрылымдық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жобаларҚорды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капиталдандыру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:$ 226 млн .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407910" y="2378516"/>
            <a:ext cx="1651295" cy="63874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433160" y="2269170"/>
            <a:ext cx="1725772" cy="76944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Экономиканың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шикізаттық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емес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секторларыҚорды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капиталдандыру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:$100 млн.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9105565" y="3564502"/>
            <a:ext cx="1598295" cy="78089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9049871" y="3542901"/>
            <a:ext cx="1679392" cy="76944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Қазақстанның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Даму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Банкі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мен ҚДБ-Лизинг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жобаларыҚорды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капиталдандыру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:$100 млн.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426236" y="3525313"/>
            <a:ext cx="1632969" cy="82008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671168" y="3521190"/>
            <a:ext cx="1651295" cy="82420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652861" y="3508719"/>
            <a:ext cx="1685071" cy="9048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Баламалы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энергетикалық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қаржылық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қызметтерҚорды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капиталдандыру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:$250 млн.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835383" y="4962297"/>
            <a:ext cx="1821777" cy="9048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100">
                <a:latin typeface="Arial" panose="020B0604020202020204" pitchFamily="34" charset="0"/>
                <a:cs typeface="Arial" panose="020B0604020202020204" pitchFamily="34" charset="0"/>
              </a:rPr>
              <a:t>Внедрение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инновацион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-ной активности частного капитала,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нанотехнологий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Капитализация фонда:</a:t>
            </a:r>
          </a:p>
          <a:p>
            <a:pPr algn="ctr">
              <a:lnSpc>
                <a:spcPct val="80000"/>
              </a:lnSpc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51 млн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3929220" y="4962297"/>
            <a:ext cx="1657728" cy="83971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5657159" y="4967392"/>
            <a:ext cx="1819405" cy="8339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7540842" y="4987207"/>
            <a:ext cx="1478583" cy="82757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7458838" y="4965606"/>
            <a:ext cx="1612884" cy="6340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ИИДМБ-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ның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басым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салаларыҚорды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капиталдандыру:12,7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млрд.теңге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9161259" y="5013892"/>
            <a:ext cx="1598295" cy="78089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9105565" y="4992291"/>
            <a:ext cx="1679392" cy="9048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ИИДМБ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бағдарламасы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аясында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инфрақұрылым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салаларҚорды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капиталдандыру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:$105 млн.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5443634" y="5861459"/>
            <a:ext cx="1909008" cy="68876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5390683" y="5856991"/>
            <a:ext cx="2085881" cy="6340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АӨК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тамақ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өнеркәсібі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, ИИДМБ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салаларыҚорды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капиталдандыру:468 млн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теңге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9FEE-6622-4CC2-865F-32642F5A0CD1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8446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0"/>
          <p:cNvSpPr txBox="1"/>
          <p:nvPr/>
        </p:nvSpPr>
        <p:spPr>
          <a:xfrm>
            <a:off x="183323" y="183989"/>
            <a:ext cx="10165193" cy="461665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rIns="34289">
            <a:spAutoFit/>
          </a:bodyPr>
          <a:lstStyle>
            <a:lvl1pPr algn="l" defTabSz="914400">
              <a:defRPr sz="4000" b="0">
                <a:solidFill>
                  <a:srgbClr val="4FB6E8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 algn="ctr"/>
            <a:r>
              <a:rPr lang="ru-RU" sz="2400" b="1" dirty="0">
                <a:solidFill>
                  <a:schemeClr val="tx1"/>
                </a:solidFill>
              </a:rPr>
              <a:t>"</a:t>
            </a:r>
            <a:r>
              <a:rPr lang="ru-RU" sz="2400" b="1" dirty="0" err="1">
                <a:solidFill>
                  <a:schemeClr val="tx1"/>
                </a:solidFill>
              </a:rPr>
              <a:t>ҚазАгро</a:t>
            </a:r>
            <a:r>
              <a:rPr lang="ru-RU" sz="2400" b="1" dirty="0">
                <a:solidFill>
                  <a:schemeClr val="tx1"/>
                </a:solidFill>
              </a:rPr>
              <a:t>" </a:t>
            </a:r>
            <a:r>
              <a:rPr lang="ru-RU" sz="2400" b="1" dirty="0" err="1">
                <a:solidFill>
                  <a:schemeClr val="tx1"/>
                </a:solidFill>
              </a:rPr>
              <a:t>Холдингі</a:t>
            </a:r>
            <a:r>
              <a:rPr lang="ru-RU" sz="2400" b="1" dirty="0">
                <a:solidFill>
                  <a:schemeClr val="tx1"/>
                </a:solidFill>
              </a:rPr>
              <a:t> " АҚ </a:t>
            </a:r>
            <a:r>
              <a:rPr lang="ru-RU" sz="2400" b="1" dirty="0" err="1">
                <a:solidFill>
                  <a:schemeClr val="tx1"/>
                </a:solidFill>
              </a:rPr>
              <a:t>қаржылық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қолдау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шаралары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40536" y="1135436"/>
            <a:ext cx="4308664" cy="5019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253082" y="1837062"/>
            <a:ext cx="4193177" cy="30319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2969" y="1854025"/>
            <a:ext cx="4713402" cy="2862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Қысқа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құрылым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ҚазАгро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ҰБХ "АҚ»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640536" y="1301359"/>
            <a:ext cx="3069926" cy="15696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ҚазАгро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" ҰБХ " АҚ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Қазақстан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Республикасы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Президентінің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2006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жылғы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11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желтоқсандағы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№ 220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Жарлығымен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Қазақстан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Республикасының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агроөнеркәсіптік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кешенін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дамытуды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ынталандыру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жөніндегі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саясатты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іске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асыру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мақсатында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құрылды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702755" y="984106"/>
            <a:ext cx="4193177" cy="30319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42642" y="1001069"/>
            <a:ext cx="4713402" cy="2862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ҚазАгро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"ҰБХ "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АҚ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қысқаша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657809" y="3016745"/>
            <a:ext cx="4238123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Директорлар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кеңесін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қамтиды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ДК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төрағасы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-ҚР Премьер-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Министрінің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орынбасары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ҚР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Ауыл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шаруашылығы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министрі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ДК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мүшесі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-ҚР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Қаржы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министрі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ДК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мүшесі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-ҚР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Ұлттық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экономика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министрі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664320" y="4090232"/>
            <a:ext cx="4315176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Қаржылық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көрсеткіштер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млрд.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теңге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(2018):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63763566"/>
              </p:ext>
            </p:extLst>
          </p:nvPr>
        </p:nvGraphicFramePr>
        <p:xfrm>
          <a:off x="6610240" y="4351016"/>
          <a:ext cx="4268419" cy="1646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102" y="1421668"/>
            <a:ext cx="1186830" cy="492100"/>
          </a:xfrm>
          <a:prstGeom prst="rect">
            <a:avLst/>
          </a:prstGeom>
          <a:ln>
            <a:noFill/>
          </a:ln>
        </p:spPr>
      </p:pic>
      <p:sp>
        <p:nvSpPr>
          <p:cNvPr id="2" name="AutoShape 2" descr="ÐÐ°ÑÑÐ¸Ð½ÐºÐ¸ Ð¿Ð¾ Ð·Ð°Ð¿ÑÐ¾ÑÑ Ð°ÐºÐº Ð»Ð¾Ð³Ð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6" descr="http://www.kazagro.kz/fond-theme/images/logo/ru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AutoShape 28" descr="ÐÐ°ÑÑÐ¸Ð½ÐºÐ¸ Ð¿Ð¾ Ð·Ð°Ð¿ÑÐ¾ÑÑ Ð¿ÑÐ¾Ð´ÐºÐ¾ÑÐ¿Ð¾ÑÐ°ÑÐ¸Ñ Ð»Ð¾Ð³Ð¾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" name="AutoShape 7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79700" y="2134557"/>
            <a:ext cx="6424029" cy="4020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0497" y="951833"/>
            <a:ext cx="6551636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ҚазАгро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" ҰБХ "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АҚ -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Қазақстан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Республикасының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агроөнеркәсіптік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кешені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субъектілерін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қолдау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құралдарының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кең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спектрін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пайдаланатын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еншілес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ұйымды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қамтитын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интеграцияланған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даму институты.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3324" y="6332510"/>
            <a:ext cx="10765876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050" i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sz="1050" i="1" dirty="0">
                <a:latin typeface="Arial" panose="020B0604020202020204" pitchFamily="34" charset="0"/>
                <a:cs typeface="Arial" panose="020B0604020202020204" pitchFamily="34" charset="0"/>
              </a:rPr>
              <a:t>01.08.2019 </a:t>
            </a:r>
            <a:r>
              <a:rPr lang="ru-RU" sz="1050" i="1" dirty="0" err="1">
                <a:latin typeface="Arial" panose="020B0604020202020204" pitchFamily="34" charset="0"/>
                <a:cs typeface="Arial" panose="020B0604020202020204" pitchFamily="34" charset="0"/>
              </a:rPr>
              <a:t>жылға</a:t>
            </a:r>
            <a:r>
              <a:rPr lang="ru-RU" sz="105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i="1" dirty="0" err="1">
                <a:latin typeface="Arial" panose="020B0604020202020204" pitchFamily="34" charset="0"/>
                <a:cs typeface="Arial" panose="020B0604020202020204" pitchFamily="34" charset="0"/>
              </a:rPr>
              <a:t>арналған</a:t>
            </a:r>
            <a:r>
              <a:rPr lang="ru-RU" sz="105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i="1" dirty="0" err="1">
                <a:latin typeface="Arial" panose="020B0604020202020204" pitchFamily="34" charset="0"/>
                <a:cs typeface="Arial" panose="020B0604020202020204" pitchFamily="34" charset="0"/>
              </a:rPr>
              <a:t>құрылымға</a:t>
            </a:r>
            <a:r>
              <a:rPr lang="ru-RU" sz="1050" i="1" dirty="0"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ru-RU" sz="1050" i="1" dirty="0" err="1">
                <a:latin typeface="Arial" panose="020B0604020202020204" pitchFamily="34" charset="0"/>
                <a:cs typeface="Arial" panose="020B0604020202020204" pitchFamily="34" charset="0"/>
              </a:rPr>
              <a:t>ҚазАгроКепіл</a:t>
            </a:r>
            <a:r>
              <a:rPr lang="ru-RU" sz="1050" i="1" dirty="0">
                <a:latin typeface="Arial" panose="020B0604020202020204" pitchFamily="34" charset="0"/>
                <a:cs typeface="Arial" panose="020B0604020202020204" pitchFamily="34" charset="0"/>
              </a:rPr>
              <a:t>" АҚ, "</a:t>
            </a:r>
            <a:r>
              <a:rPr lang="ru-RU" sz="1050" i="1" dirty="0" err="1">
                <a:latin typeface="Arial" panose="020B0604020202020204" pitchFamily="34" charset="0"/>
                <a:cs typeface="Arial" panose="020B0604020202020204" pitchFamily="34" charset="0"/>
              </a:rPr>
              <a:t>ҚазАгроМаркетинг</a:t>
            </a:r>
            <a:r>
              <a:rPr lang="ru-RU" sz="1050" i="1" dirty="0">
                <a:latin typeface="Arial" panose="020B0604020202020204" pitchFamily="34" charset="0"/>
                <a:cs typeface="Arial" panose="020B0604020202020204" pitchFamily="34" charset="0"/>
              </a:rPr>
              <a:t>" ЖШС, "</a:t>
            </a:r>
            <a:r>
              <a:rPr lang="ru-RU" sz="1050" i="1" dirty="0" err="1">
                <a:latin typeface="Arial" panose="020B0604020202020204" pitchFamily="34" charset="0"/>
                <a:cs typeface="Arial" panose="020B0604020202020204" pitchFamily="34" charset="0"/>
              </a:rPr>
              <a:t>ҚазАгроӨнім</a:t>
            </a:r>
            <a:r>
              <a:rPr lang="ru-RU" sz="1050" i="1" dirty="0">
                <a:latin typeface="Arial" panose="020B0604020202020204" pitchFamily="34" charset="0"/>
                <a:cs typeface="Arial" panose="020B0604020202020204" pitchFamily="34" charset="0"/>
              </a:rPr>
              <a:t>" АҚ </a:t>
            </a:r>
            <a:r>
              <a:rPr lang="ru-RU" sz="1050" i="1" dirty="0" err="1">
                <a:latin typeface="Arial" panose="020B0604020202020204" pitchFamily="34" charset="0"/>
                <a:cs typeface="Arial" panose="020B0604020202020204" pitchFamily="34" charset="0"/>
              </a:rPr>
              <a:t>кіреді</a:t>
            </a:r>
            <a:r>
              <a:rPr lang="ru-RU" sz="1050" i="1" dirty="0">
                <a:latin typeface="Arial" panose="020B0604020202020204" pitchFamily="34" charset="0"/>
                <a:cs typeface="Arial" panose="020B0604020202020204" pitchFamily="34" charset="0"/>
              </a:rPr>
              <a:t>.»</a:t>
            </a:r>
            <a:endParaRPr lang="ru-RU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79700" y="2134558"/>
            <a:ext cx="6424029" cy="198515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ҚазАгро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"ҰБХ" АҚ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құрылымына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келесі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еншілес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ұйымдар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кіреді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*: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Агроөнеркәсіптік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кәсіпорындарды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қаржыландыруға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қатысатын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қаржы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институттары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"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Аграрлық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несие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корпорациясы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" АҚ, "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ҚазАгроҚаржы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" АҚ, "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Ауыл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шаруашылығын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қаржылай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қолдау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қоры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" АҚ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Елдің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азық-түлік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қауіпсіздігін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ету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мақсатында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астықтың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резервтік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қорын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қолдау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функцияларын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жүзеге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асыратын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Азық-түлік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келісім-шарт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корпорациясы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" АҚ.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Рисунок 35" descr="9d1cb93c-d9b5-48df-ad3b-b28d5d1fa9e9 - Google Chrome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" t="57778" r="80587" b="21905"/>
          <a:stretch/>
        </p:blipFill>
        <p:spPr>
          <a:xfrm>
            <a:off x="4817520" y="4551897"/>
            <a:ext cx="1103653" cy="1016313"/>
          </a:xfrm>
          <a:prstGeom prst="rect">
            <a:avLst/>
          </a:prstGeom>
          <a:ln>
            <a:noFill/>
          </a:ln>
        </p:spPr>
      </p:pic>
      <p:pic>
        <p:nvPicPr>
          <p:cNvPr id="37" name="Рисунок 36" descr="9d1cb93c-d9b5-48df-ad3b-b28d5d1fa9e9 - Google Chrome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69" t="58412" r="11116" b="31112"/>
          <a:stretch/>
        </p:blipFill>
        <p:spPr>
          <a:xfrm>
            <a:off x="343253" y="4524415"/>
            <a:ext cx="1670990" cy="635099"/>
          </a:xfrm>
          <a:prstGeom prst="rect">
            <a:avLst/>
          </a:prstGeom>
          <a:ln>
            <a:noFill/>
          </a:ln>
        </p:spPr>
      </p:pic>
      <p:pic>
        <p:nvPicPr>
          <p:cNvPr id="38" name="Рисунок 37" descr="9d1cb93c-d9b5-48df-ad3b-b28d5d1fa9e9 - Google Chrome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9" t="58572" r="64478" b="23651"/>
          <a:stretch/>
        </p:blipFill>
        <p:spPr>
          <a:xfrm>
            <a:off x="3391714" y="4563065"/>
            <a:ext cx="1016157" cy="843034"/>
          </a:xfrm>
          <a:prstGeom prst="rect">
            <a:avLst/>
          </a:prstGeom>
          <a:ln>
            <a:noFill/>
          </a:ln>
        </p:spPr>
      </p:pic>
      <p:pic>
        <p:nvPicPr>
          <p:cNvPr id="39" name="Рисунок 38" descr="9d1cb93c-d9b5-48df-ad3b-b28d5d1fa9e9 - Google Chrome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2" t="58730" r="52843" b="23968"/>
          <a:stretch/>
        </p:blipFill>
        <p:spPr>
          <a:xfrm>
            <a:off x="2481325" y="5127476"/>
            <a:ext cx="1057317" cy="1002153"/>
          </a:xfrm>
          <a:prstGeom prst="rect">
            <a:avLst/>
          </a:prstGeom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9FEE-6622-4CC2-865F-32642F5A0CD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524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13422</TotalTime>
  <Words>1735</Words>
  <Application>Microsoft Office PowerPoint</Application>
  <PresentationFormat>Произвольный</PresentationFormat>
  <Paragraphs>271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Arial Narrow</vt:lpstr>
      <vt:lpstr>Calibri</vt:lpstr>
      <vt:lpstr>Calibri Light</vt:lpstr>
      <vt:lpstr>Futura</vt:lpstr>
      <vt:lpstr>Georgia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Veronika Yun</dc:creator>
  <cp:lastModifiedBy>Пользователь</cp:lastModifiedBy>
  <cp:revision>234</cp:revision>
  <cp:lastPrinted>2019-07-16T08:49:55Z</cp:lastPrinted>
  <dcterms:created xsi:type="dcterms:W3CDTF">2018-10-23T04:36:15Z</dcterms:created>
  <dcterms:modified xsi:type="dcterms:W3CDTF">2019-09-09T12:39:22Z</dcterms:modified>
</cp:coreProperties>
</file>